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6" r:id="rId3"/>
    <p:sldId id="257" r:id="rId4"/>
    <p:sldId id="28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5" r:id="rId30"/>
    <p:sldId id="282"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7" d="100"/>
          <a:sy n="67" d="100"/>
        </p:scale>
        <p:origin x="-2046"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8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88"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689"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3"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94"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95" name="Date Placeholder 3"/>
          <p:cNvSpPr>
            <a:spLocks noGrp="1"/>
          </p:cNvSpPr>
          <p:nvPr>
            <p:ph type="dt" sz="half" idx="10"/>
          </p:nvPr>
        </p:nvSpPr>
        <p:spPr/>
        <p:txBody>
          <a:bodyPr/>
          <a:lstStyle/>
          <a:p>
            <a:fld id="{0073E50A-CDD4-4186-9AB4-5823D2226FCD}" type="datetime1">
              <a:rPr lang="zh-CN" altLang="en-US" smtClean="0"/>
            </a:fld>
            <a:endParaRPr lang="zh-CN" altLang="en-US"/>
          </a:p>
        </p:txBody>
      </p:sp>
      <p:sp>
        <p:nvSpPr>
          <p:cNvPr id="1048596" name="Footer Placeholder 4"/>
          <p:cNvSpPr>
            <a:spLocks noGrp="1"/>
          </p:cNvSpPr>
          <p:nvPr>
            <p:ph type="ftr" sz="quarter" idx="11"/>
          </p:nvPr>
        </p:nvSpPr>
        <p:spPr/>
        <p:txBody>
          <a:bodyPr/>
          <a:lstStyle/>
          <a:p>
            <a:r>
              <a:rPr lang="en-US" altLang="zh-CN" smtClean="0"/>
              <a:t>SKW</a:t>
            </a:r>
            <a:endParaRPr lang="zh-CN" altLang="en-US"/>
          </a:p>
        </p:txBody>
      </p:sp>
      <p:sp>
        <p:nvSpPr>
          <p:cNvPr id="1048597" name="Slide Number Placeholder 5"/>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ltLang="zh-CN"/>
              <a:t>Click to edit Master title style</a:t>
            </a:r>
            <a:endParaRPr lang="en-US" dirty="0"/>
          </a:p>
        </p:txBody>
      </p:sp>
      <p:sp>
        <p:nvSpPr>
          <p:cNvPr id="1048675" name="Vertical Text Placeholder 2"/>
          <p:cNvSpPr>
            <a:spLocks noGrp="1"/>
          </p:cNvSpPr>
          <p:nvPr>
            <p:ph type="body" orient="vert" idx="1"/>
          </p:nvPr>
        </p:nvSpPr>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76" name="Date Placeholder 3"/>
          <p:cNvSpPr>
            <a:spLocks noGrp="1"/>
          </p:cNvSpPr>
          <p:nvPr>
            <p:ph type="dt" sz="half" idx="10"/>
          </p:nvPr>
        </p:nvSpPr>
        <p:spPr/>
        <p:txBody>
          <a:bodyPr/>
          <a:lstStyle/>
          <a:p>
            <a:fld id="{73097A62-773C-4353-88F1-686328DB9EC3}" type="datetime1">
              <a:rPr lang="zh-CN" altLang="en-US" smtClean="0"/>
            </a:fld>
            <a:endParaRPr lang="zh-CN" altLang="en-US"/>
          </a:p>
        </p:txBody>
      </p:sp>
      <p:sp>
        <p:nvSpPr>
          <p:cNvPr id="1048677" name="Footer Placeholder 4"/>
          <p:cNvSpPr>
            <a:spLocks noGrp="1"/>
          </p:cNvSpPr>
          <p:nvPr>
            <p:ph type="ftr" sz="quarter" idx="11"/>
          </p:nvPr>
        </p:nvSpPr>
        <p:spPr/>
        <p:txBody>
          <a:bodyPr/>
          <a:lstStyle/>
          <a:p>
            <a:r>
              <a:rPr lang="en-US" altLang="zh-CN" smtClean="0"/>
              <a:t>SKW</a:t>
            </a:r>
            <a:endParaRPr lang="zh-CN" altLang="en-US"/>
          </a:p>
        </p:txBody>
      </p:sp>
      <p:sp>
        <p:nvSpPr>
          <p:cNvPr id="1048678" name="Slide Number Placeholder 5"/>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4"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665"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66" name="Date Placeholder 3"/>
          <p:cNvSpPr>
            <a:spLocks noGrp="1"/>
          </p:cNvSpPr>
          <p:nvPr>
            <p:ph type="dt" sz="half" idx="10"/>
          </p:nvPr>
        </p:nvSpPr>
        <p:spPr/>
        <p:txBody>
          <a:bodyPr/>
          <a:lstStyle/>
          <a:p>
            <a:fld id="{5E4CAA1D-F24D-416F-B225-19B7006758C2}" type="datetime1">
              <a:rPr lang="zh-CN" altLang="en-US" smtClean="0"/>
            </a:fld>
            <a:endParaRPr lang="zh-CN" altLang="en-US"/>
          </a:p>
        </p:txBody>
      </p:sp>
      <p:sp>
        <p:nvSpPr>
          <p:cNvPr id="1048667" name="Footer Placeholder 4"/>
          <p:cNvSpPr>
            <a:spLocks noGrp="1"/>
          </p:cNvSpPr>
          <p:nvPr>
            <p:ph type="ftr" sz="quarter" idx="11"/>
          </p:nvPr>
        </p:nvSpPr>
        <p:spPr/>
        <p:txBody>
          <a:bodyPr/>
          <a:lstStyle/>
          <a:p>
            <a:r>
              <a:rPr lang="en-US" altLang="zh-CN" smtClean="0"/>
              <a:t>SKW</a:t>
            </a:r>
            <a:endParaRPr lang="zh-CN" altLang="en-US"/>
          </a:p>
        </p:txBody>
      </p:sp>
      <p:sp>
        <p:nvSpPr>
          <p:cNvPr id="1048668" name="Slide Number Placeholder 5"/>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4" name="Title 1"/>
          <p:cNvSpPr>
            <a:spLocks noGrp="1"/>
          </p:cNvSpPr>
          <p:nvPr>
            <p:ph type="title"/>
          </p:nvPr>
        </p:nvSpPr>
        <p:spPr/>
        <p:txBody>
          <a:bodyPr/>
          <a:lstStyle/>
          <a:p>
            <a:r>
              <a:rPr lang="en-US" altLang="zh-CN"/>
              <a:t>Click to edit Master title style</a:t>
            </a:r>
            <a:endParaRPr lang="en-US" dirty="0"/>
          </a:p>
        </p:txBody>
      </p:sp>
      <p:sp>
        <p:nvSpPr>
          <p:cNvPr id="1048585"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586" name="Date Placeholder 3"/>
          <p:cNvSpPr>
            <a:spLocks noGrp="1"/>
          </p:cNvSpPr>
          <p:nvPr>
            <p:ph type="dt" sz="half" idx="10"/>
          </p:nvPr>
        </p:nvSpPr>
        <p:spPr/>
        <p:txBody>
          <a:bodyPr/>
          <a:lstStyle/>
          <a:p>
            <a:fld id="{D8AB2735-6AD6-462A-8EA8-CC2096FD0E7C}" type="datetime1">
              <a:rPr lang="zh-CN" altLang="en-US" smtClean="0"/>
            </a:fld>
            <a:endParaRPr lang="zh-CN" altLang="en-US"/>
          </a:p>
        </p:txBody>
      </p:sp>
      <p:sp>
        <p:nvSpPr>
          <p:cNvPr id="1048587" name="Footer Placeholder 4"/>
          <p:cNvSpPr>
            <a:spLocks noGrp="1"/>
          </p:cNvSpPr>
          <p:nvPr>
            <p:ph type="ftr" sz="quarter" idx="11"/>
          </p:nvPr>
        </p:nvSpPr>
        <p:spPr/>
        <p:txBody>
          <a:bodyPr/>
          <a:lstStyle/>
          <a:p>
            <a:r>
              <a:rPr lang="en-US" altLang="zh-CN" smtClean="0"/>
              <a:t>SKW</a:t>
            </a:r>
            <a:endParaRPr lang="zh-CN" altLang="en-US"/>
          </a:p>
        </p:txBody>
      </p:sp>
      <p:sp>
        <p:nvSpPr>
          <p:cNvPr id="1048588" name="Slide Number Placeholder 5"/>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9"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670"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1048671" name="Date Placeholder 3"/>
          <p:cNvSpPr>
            <a:spLocks noGrp="1"/>
          </p:cNvSpPr>
          <p:nvPr>
            <p:ph type="dt" sz="half" idx="10"/>
          </p:nvPr>
        </p:nvSpPr>
        <p:spPr/>
        <p:txBody>
          <a:bodyPr/>
          <a:lstStyle/>
          <a:p>
            <a:fld id="{E986F146-2702-48F0-B16A-42F829353D58}" type="datetime1">
              <a:rPr lang="zh-CN" altLang="en-US" smtClean="0"/>
            </a:fld>
            <a:endParaRPr lang="zh-CN" altLang="en-US"/>
          </a:p>
        </p:txBody>
      </p:sp>
      <p:sp>
        <p:nvSpPr>
          <p:cNvPr id="1048672" name="Footer Placeholder 4"/>
          <p:cNvSpPr>
            <a:spLocks noGrp="1"/>
          </p:cNvSpPr>
          <p:nvPr>
            <p:ph type="ftr" sz="quarter" idx="11"/>
          </p:nvPr>
        </p:nvSpPr>
        <p:spPr/>
        <p:txBody>
          <a:bodyPr/>
          <a:lstStyle/>
          <a:p>
            <a:r>
              <a:rPr lang="en-US" altLang="zh-CN" smtClean="0"/>
              <a:t>SKW</a:t>
            </a:r>
            <a:endParaRPr lang="zh-CN" altLang="en-US"/>
          </a:p>
        </p:txBody>
      </p:sp>
      <p:sp>
        <p:nvSpPr>
          <p:cNvPr id="1048673" name="Slide Number Placeholder 5"/>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ltLang="zh-CN"/>
              <a:t>Click to edit Master title style</a:t>
            </a:r>
            <a:endParaRPr lang="en-US" dirty="0"/>
          </a:p>
        </p:txBody>
      </p:sp>
      <p:sp>
        <p:nvSpPr>
          <p:cNvPr id="1048647" name="Content Placeholder 2"/>
          <p:cNvSpPr>
            <a:spLocks noGrp="1"/>
          </p:cNvSpPr>
          <p:nvPr>
            <p:ph sz="half" idx="1"/>
          </p:nvPr>
        </p:nvSpPr>
        <p:spPr>
          <a:xfrm>
            <a:off x="628650" y="1825625"/>
            <a:ext cx="38862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48" name="Content Placeholder 3"/>
          <p:cNvSpPr>
            <a:spLocks noGrp="1"/>
          </p:cNvSpPr>
          <p:nvPr>
            <p:ph sz="half" idx="2"/>
          </p:nvPr>
        </p:nvSpPr>
        <p:spPr>
          <a:xfrm>
            <a:off x="4629150" y="1825625"/>
            <a:ext cx="3886200" cy="435133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49" name="Date Placeholder 4"/>
          <p:cNvSpPr>
            <a:spLocks noGrp="1"/>
          </p:cNvSpPr>
          <p:nvPr>
            <p:ph type="dt" sz="half" idx="10"/>
          </p:nvPr>
        </p:nvSpPr>
        <p:spPr/>
        <p:txBody>
          <a:bodyPr/>
          <a:lstStyle/>
          <a:p>
            <a:fld id="{A46005CA-0DDC-466C-8CAA-886AE572CABB}" type="datetime1">
              <a:rPr lang="zh-CN" altLang="en-US" smtClean="0"/>
            </a:fld>
            <a:endParaRPr lang="zh-CN" altLang="en-US"/>
          </a:p>
        </p:txBody>
      </p:sp>
      <p:sp>
        <p:nvSpPr>
          <p:cNvPr id="1048650" name="Footer Placeholder 5"/>
          <p:cNvSpPr>
            <a:spLocks noGrp="1"/>
          </p:cNvSpPr>
          <p:nvPr>
            <p:ph type="ftr" sz="quarter" idx="11"/>
          </p:nvPr>
        </p:nvSpPr>
        <p:spPr/>
        <p:txBody>
          <a:bodyPr/>
          <a:lstStyle/>
          <a:p>
            <a:r>
              <a:rPr lang="en-US" altLang="zh-CN" smtClean="0"/>
              <a:t>SKW</a:t>
            </a:r>
            <a:endParaRPr lang="zh-CN" altLang="en-US"/>
          </a:p>
        </p:txBody>
      </p:sp>
      <p:sp>
        <p:nvSpPr>
          <p:cNvPr id="1048651" name="Slide Number Placeholder 6"/>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5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1048654" name="Content Placeholder 3"/>
          <p:cNvSpPr>
            <a:spLocks noGrp="1"/>
          </p:cNvSpPr>
          <p:nvPr>
            <p:ph sz="half" idx="2"/>
          </p:nvPr>
        </p:nvSpPr>
        <p:spPr>
          <a:xfrm>
            <a:off x="629842" y="2505075"/>
            <a:ext cx="3868340"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5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104865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57" name="Date Placeholder 6"/>
          <p:cNvSpPr>
            <a:spLocks noGrp="1"/>
          </p:cNvSpPr>
          <p:nvPr>
            <p:ph type="dt" sz="half" idx="10"/>
          </p:nvPr>
        </p:nvSpPr>
        <p:spPr/>
        <p:txBody>
          <a:bodyPr/>
          <a:lstStyle/>
          <a:p>
            <a:fld id="{13CA608B-B82A-44D3-BE7A-CACCD0368685}" type="datetime1">
              <a:rPr lang="zh-CN" altLang="en-US" smtClean="0"/>
            </a:fld>
            <a:endParaRPr lang="zh-CN" altLang="en-US"/>
          </a:p>
        </p:txBody>
      </p:sp>
      <p:sp>
        <p:nvSpPr>
          <p:cNvPr id="1048658" name="Footer Placeholder 7"/>
          <p:cNvSpPr>
            <a:spLocks noGrp="1"/>
          </p:cNvSpPr>
          <p:nvPr>
            <p:ph type="ftr" sz="quarter" idx="11"/>
          </p:nvPr>
        </p:nvSpPr>
        <p:spPr/>
        <p:txBody>
          <a:bodyPr/>
          <a:lstStyle/>
          <a:p>
            <a:r>
              <a:rPr lang="en-US" altLang="zh-CN" smtClean="0"/>
              <a:t>SKW</a:t>
            </a:r>
            <a:endParaRPr lang="zh-CN" altLang="en-US"/>
          </a:p>
        </p:txBody>
      </p:sp>
      <p:sp>
        <p:nvSpPr>
          <p:cNvPr id="1048659" name="Slide Number Placeholder 8"/>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ltLang="zh-CN"/>
              <a:t>Click to edit Master title style</a:t>
            </a:r>
            <a:endParaRPr lang="en-US" dirty="0"/>
          </a:p>
        </p:txBody>
      </p:sp>
      <p:sp>
        <p:nvSpPr>
          <p:cNvPr id="1048661" name="Date Placeholder 2"/>
          <p:cNvSpPr>
            <a:spLocks noGrp="1"/>
          </p:cNvSpPr>
          <p:nvPr>
            <p:ph type="dt" sz="half" idx="10"/>
          </p:nvPr>
        </p:nvSpPr>
        <p:spPr/>
        <p:txBody>
          <a:bodyPr/>
          <a:lstStyle/>
          <a:p>
            <a:fld id="{3C2FF743-443D-41C6-A160-F0992F84C198}" type="datetime1">
              <a:rPr lang="zh-CN" altLang="en-US" smtClean="0"/>
            </a:fld>
            <a:endParaRPr lang="zh-CN" altLang="en-US"/>
          </a:p>
        </p:txBody>
      </p:sp>
      <p:sp>
        <p:nvSpPr>
          <p:cNvPr id="1048662" name="Footer Placeholder 3"/>
          <p:cNvSpPr>
            <a:spLocks noGrp="1"/>
          </p:cNvSpPr>
          <p:nvPr>
            <p:ph type="ftr" sz="quarter" idx="11"/>
          </p:nvPr>
        </p:nvSpPr>
        <p:spPr/>
        <p:txBody>
          <a:bodyPr/>
          <a:lstStyle/>
          <a:p>
            <a:r>
              <a:rPr lang="en-US" altLang="zh-CN" smtClean="0"/>
              <a:t>SKW</a:t>
            </a:r>
            <a:endParaRPr lang="zh-CN" altLang="en-US"/>
          </a:p>
        </p:txBody>
      </p:sp>
      <p:sp>
        <p:nvSpPr>
          <p:cNvPr id="1048663"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F8ACF0D9-057A-48B2-A778-1656C81B4A75}" type="datetime1">
              <a:rPr lang="zh-CN" altLang="en-US" smtClean="0"/>
            </a:fld>
            <a:endParaRPr lang="zh-CN" altLang="en-US"/>
          </a:p>
        </p:txBody>
      </p:sp>
      <p:sp>
        <p:nvSpPr>
          <p:cNvPr id="1048582" name="Footer Placeholder 2"/>
          <p:cNvSpPr>
            <a:spLocks noGrp="1"/>
          </p:cNvSpPr>
          <p:nvPr>
            <p:ph type="ftr" sz="quarter" idx="11"/>
          </p:nvPr>
        </p:nvSpPr>
        <p:spPr/>
        <p:txBody>
          <a:bodyPr/>
          <a:lstStyle/>
          <a:p>
            <a:r>
              <a:rPr lang="en-US" altLang="zh-CN" smtClean="0"/>
              <a:t>SKW</a:t>
            </a:r>
            <a:endParaRPr lang="zh-CN" altLang="en-US"/>
          </a:p>
        </p:txBody>
      </p:sp>
      <p:sp>
        <p:nvSpPr>
          <p:cNvPr id="1048583"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9"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80"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68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1048682" name="Date Placeholder 4"/>
          <p:cNvSpPr>
            <a:spLocks noGrp="1"/>
          </p:cNvSpPr>
          <p:nvPr>
            <p:ph type="dt" sz="half" idx="10"/>
          </p:nvPr>
        </p:nvSpPr>
        <p:spPr/>
        <p:txBody>
          <a:bodyPr/>
          <a:lstStyle/>
          <a:p>
            <a:fld id="{284668AB-5A46-4249-ACF1-172DAE848B88}" type="datetime1">
              <a:rPr lang="zh-CN" altLang="en-US" smtClean="0"/>
            </a:fld>
            <a:endParaRPr lang="zh-CN" altLang="en-US"/>
          </a:p>
        </p:txBody>
      </p:sp>
      <p:sp>
        <p:nvSpPr>
          <p:cNvPr id="1048683" name="Footer Placeholder 5"/>
          <p:cNvSpPr>
            <a:spLocks noGrp="1"/>
          </p:cNvSpPr>
          <p:nvPr>
            <p:ph type="ftr" sz="quarter" idx="11"/>
          </p:nvPr>
        </p:nvSpPr>
        <p:spPr/>
        <p:txBody>
          <a:bodyPr/>
          <a:lstStyle/>
          <a:p>
            <a:r>
              <a:rPr lang="en-US" altLang="zh-CN" smtClean="0"/>
              <a:t>SKW</a:t>
            </a:r>
            <a:endParaRPr lang="zh-CN" altLang="en-US"/>
          </a:p>
        </p:txBody>
      </p:sp>
      <p:sp>
        <p:nvSpPr>
          <p:cNvPr id="1048684" name="Slide Number Placeholder 6"/>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0"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21"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22"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sp>
        <p:nvSpPr>
          <p:cNvPr id="1048623" name="Date Placeholder 4"/>
          <p:cNvSpPr>
            <a:spLocks noGrp="1"/>
          </p:cNvSpPr>
          <p:nvPr>
            <p:ph type="dt" sz="half" idx="10"/>
          </p:nvPr>
        </p:nvSpPr>
        <p:spPr/>
        <p:txBody>
          <a:bodyPr/>
          <a:lstStyle/>
          <a:p>
            <a:fld id="{71C4E943-ACAA-4286-ABC3-F4D1EBE4792A}" type="datetime1">
              <a:rPr lang="zh-CN" altLang="en-US" smtClean="0"/>
            </a:fld>
            <a:endParaRPr lang="zh-CN" altLang="en-US"/>
          </a:p>
        </p:txBody>
      </p:sp>
      <p:sp>
        <p:nvSpPr>
          <p:cNvPr id="1048624" name="Footer Placeholder 5"/>
          <p:cNvSpPr>
            <a:spLocks noGrp="1"/>
          </p:cNvSpPr>
          <p:nvPr>
            <p:ph type="ftr" sz="quarter" idx="11"/>
          </p:nvPr>
        </p:nvSpPr>
        <p:spPr/>
        <p:txBody>
          <a:bodyPr/>
          <a:lstStyle/>
          <a:p>
            <a:r>
              <a:rPr lang="en-US" altLang="zh-CN" smtClean="0"/>
              <a:t>SKW</a:t>
            </a:r>
            <a:endParaRPr lang="zh-CN" altLang="en-US"/>
          </a:p>
        </p:txBody>
      </p:sp>
      <p:sp>
        <p:nvSpPr>
          <p:cNvPr id="1048625" name="Slide Number Placeholder 6"/>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58B3F-B5B2-45E4-BFA3-88814C46A5F1}" type="datetime1">
              <a:rPr lang="zh-CN" altLang="en-US" smtClean="0"/>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SKW</a:t>
            </a:r>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55912"/>
            <a:ext cx="9144000" cy="4662447"/>
          </a:xfrm>
          <a:custGeom>
            <a:avLst/>
            <a:gdLst/>
            <a:ahLst/>
            <a:cxnLst/>
            <a:rect l="l" t="t" r="r" b="b"/>
            <a:pathLst>
              <a:path w="9144000" h="3496945">
                <a:moveTo>
                  <a:pt x="0" y="3496564"/>
                </a:moveTo>
                <a:lnTo>
                  <a:pt x="9144000" y="3496564"/>
                </a:lnTo>
                <a:lnTo>
                  <a:pt x="9144000" y="0"/>
                </a:lnTo>
                <a:lnTo>
                  <a:pt x="0" y="0"/>
                </a:lnTo>
                <a:lnTo>
                  <a:pt x="0" y="3496564"/>
                </a:lnTo>
                <a:close/>
              </a:path>
            </a:pathLst>
          </a:custGeom>
          <a:solidFill>
            <a:srgbClr val="114454"/>
          </a:solidFill>
        </p:spPr>
        <p:txBody>
          <a:bodyPr lIns="0" tIns="0" rIns="0" bIns="0"/>
          <a:lstStyle/>
          <a:p>
            <a:pPr>
              <a:defRPr/>
            </a:pPr>
          </a:p>
        </p:txBody>
      </p:sp>
      <p:sp>
        <p:nvSpPr>
          <p:cNvPr id="3" name="object 3"/>
          <p:cNvSpPr/>
          <p:nvPr/>
        </p:nvSpPr>
        <p:spPr>
          <a:xfrm>
            <a:off x="0" y="707042"/>
            <a:ext cx="9144000" cy="348870"/>
          </a:xfrm>
          <a:custGeom>
            <a:avLst/>
            <a:gdLst/>
            <a:ahLst/>
            <a:cxnLst/>
            <a:rect l="l" t="t" r="r" b="b"/>
            <a:pathLst>
              <a:path w="9144000" h="261620">
                <a:moveTo>
                  <a:pt x="0" y="261620"/>
                </a:moveTo>
                <a:lnTo>
                  <a:pt x="9144000" y="261620"/>
                </a:lnTo>
                <a:lnTo>
                  <a:pt x="9144000" y="0"/>
                </a:lnTo>
                <a:lnTo>
                  <a:pt x="0" y="0"/>
                </a:lnTo>
                <a:lnTo>
                  <a:pt x="0" y="261620"/>
                </a:lnTo>
                <a:close/>
              </a:path>
            </a:pathLst>
          </a:custGeom>
          <a:solidFill>
            <a:srgbClr val="114454"/>
          </a:solidFill>
        </p:spPr>
        <p:txBody>
          <a:bodyPr lIns="0" tIns="0" rIns="0" bIns="0"/>
          <a:lstStyle/>
          <a:p>
            <a:pPr>
              <a:defRPr/>
            </a:pPr>
          </a:p>
        </p:txBody>
      </p:sp>
      <p:sp>
        <p:nvSpPr>
          <p:cNvPr id="4" name="object 4"/>
          <p:cNvSpPr/>
          <p:nvPr/>
        </p:nvSpPr>
        <p:spPr>
          <a:xfrm>
            <a:off x="0" y="5718359"/>
            <a:ext cx="9144000" cy="274445"/>
          </a:xfrm>
          <a:custGeom>
            <a:avLst/>
            <a:gdLst/>
            <a:ahLst/>
            <a:cxnLst/>
            <a:rect l="l" t="t" r="r" b="b"/>
            <a:pathLst>
              <a:path w="9144000" h="205739">
                <a:moveTo>
                  <a:pt x="0" y="205739"/>
                </a:moveTo>
                <a:lnTo>
                  <a:pt x="9144000" y="205739"/>
                </a:lnTo>
                <a:lnTo>
                  <a:pt x="9144000" y="0"/>
                </a:lnTo>
                <a:lnTo>
                  <a:pt x="0" y="0"/>
                </a:lnTo>
                <a:lnTo>
                  <a:pt x="0" y="205739"/>
                </a:lnTo>
                <a:close/>
              </a:path>
            </a:pathLst>
          </a:custGeom>
          <a:solidFill>
            <a:srgbClr val="165751"/>
          </a:solidFill>
        </p:spPr>
        <p:txBody>
          <a:bodyPr lIns="0" tIns="0" rIns="0" bIns="0"/>
          <a:lstStyle/>
          <a:p>
            <a:pPr>
              <a:defRPr/>
            </a:pPr>
          </a:p>
        </p:txBody>
      </p:sp>
      <p:sp>
        <p:nvSpPr>
          <p:cNvPr id="5" name="object 5"/>
          <p:cNvSpPr/>
          <p:nvPr/>
        </p:nvSpPr>
        <p:spPr>
          <a:xfrm>
            <a:off x="0" y="0"/>
            <a:ext cx="9144000" cy="707042"/>
          </a:xfrm>
          <a:custGeom>
            <a:avLst/>
            <a:gdLst/>
            <a:ahLst/>
            <a:cxnLst/>
            <a:rect l="l" t="t" r="r" b="b"/>
            <a:pathLst>
              <a:path w="9144000" h="530860">
                <a:moveTo>
                  <a:pt x="9144000" y="0"/>
                </a:moveTo>
                <a:lnTo>
                  <a:pt x="0" y="0"/>
                </a:lnTo>
                <a:lnTo>
                  <a:pt x="0" y="312280"/>
                </a:lnTo>
                <a:lnTo>
                  <a:pt x="0" y="530352"/>
                </a:lnTo>
                <a:lnTo>
                  <a:pt x="9144000" y="530352"/>
                </a:lnTo>
                <a:lnTo>
                  <a:pt x="9144000" y="312280"/>
                </a:lnTo>
                <a:lnTo>
                  <a:pt x="9144000" y="0"/>
                </a:lnTo>
                <a:close/>
              </a:path>
            </a:pathLst>
          </a:custGeom>
          <a:solidFill>
            <a:srgbClr val="18637B"/>
          </a:solidFill>
        </p:spPr>
        <p:txBody>
          <a:bodyPr lIns="0" tIns="0" rIns="0" bIns="0"/>
          <a:lstStyle/>
          <a:p>
            <a:pPr>
              <a:defRPr/>
            </a:pPr>
          </a:p>
        </p:txBody>
      </p:sp>
      <p:grpSp>
        <p:nvGrpSpPr>
          <p:cNvPr id="9222" name="object 6"/>
          <p:cNvGrpSpPr/>
          <p:nvPr/>
        </p:nvGrpSpPr>
        <p:grpSpPr bwMode="auto">
          <a:xfrm>
            <a:off x="0" y="5992804"/>
            <a:ext cx="9144000" cy="865196"/>
            <a:chOff x="0" y="4494276"/>
            <a:chExt cx="9144000" cy="649605"/>
          </a:xfrm>
        </p:grpSpPr>
        <p:sp>
          <p:nvSpPr>
            <p:cNvPr id="7" name="object 7"/>
            <p:cNvSpPr/>
            <p:nvPr/>
          </p:nvSpPr>
          <p:spPr>
            <a:xfrm>
              <a:off x="0" y="4494276"/>
              <a:ext cx="9144000" cy="89640"/>
            </a:xfrm>
            <a:custGeom>
              <a:avLst/>
              <a:gdLst/>
              <a:ahLst/>
              <a:cxnLst/>
              <a:rect l="l" t="t" r="r" b="b"/>
              <a:pathLst>
                <a:path w="9144000" h="90170">
                  <a:moveTo>
                    <a:pt x="0" y="89917"/>
                  </a:moveTo>
                  <a:lnTo>
                    <a:pt x="9144000" y="89917"/>
                  </a:lnTo>
                  <a:lnTo>
                    <a:pt x="9144000" y="0"/>
                  </a:lnTo>
                  <a:lnTo>
                    <a:pt x="0" y="0"/>
                  </a:lnTo>
                  <a:lnTo>
                    <a:pt x="0" y="89917"/>
                  </a:lnTo>
                  <a:close/>
                </a:path>
              </a:pathLst>
            </a:custGeom>
            <a:solidFill>
              <a:srgbClr val="3B8D61"/>
            </a:solidFill>
          </p:spPr>
          <p:txBody>
            <a:bodyPr lIns="0" tIns="0" rIns="0" bIns="0"/>
            <a:lstStyle/>
            <a:p>
              <a:pPr>
                <a:defRPr/>
              </a:pPr>
            </a:p>
          </p:txBody>
        </p:sp>
        <p:sp>
          <p:nvSpPr>
            <p:cNvPr id="8" name="object 8"/>
            <p:cNvSpPr/>
            <p:nvPr/>
          </p:nvSpPr>
          <p:spPr>
            <a:xfrm>
              <a:off x="0" y="4583916"/>
              <a:ext cx="9144000" cy="559965"/>
            </a:xfrm>
            <a:custGeom>
              <a:avLst/>
              <a:gdLst/>
              <a:ahLst/>
              <a:cxnLst/>
              <a:rect l="l" t="t" r="r" b="b"/>
              <a:pathLst>
                <a:path w="9144000" h="559435">
                  <a:moveTo>
                    <a:pt x="9144000" y="0"/>
                  </a:moveTo>
                  <a:lnTo>
                    <a:pt x="0" y="0"/>
                  </a:lnTo>
                  <a:lnTo>
                    <a:pt x="0" y="559306"/>
                  </a:lnTo>
                  <a:lnTo>
                    <a:pt x="9144000" y="559306"/>
                  </a:lnTo>
                  <a:lnTo>
                    <a:pt x="9144000" y="0"/>
                  </a:lnTo>
                  <a:close/>
                </a:path>
              </a:pathLst>
            </a:custGeom>
            <a:solidFill>
              <a:srgbClr val="94BF6E"/>
            </a:solidFill>
          </p:spPr>
          <p:txBody>
            <a:bodyPr lIns="0" tIns="0" rIns="0" bIns="0"/>
            <a:lstStyle/>
            <a:p>
              <a:pPr>
                <a:defRPr/>
              </a:pPr>
            </a:p>
          </p:txBody>
        </p:sp>
      </p:grpSp>
      <p:sp>
        <p:nvSpPr>
          <p:cNvPr id="9" name="object 9"/>
          <p:cNvSpPr/>
          <p:nvPr/>
        </p:nvSpPr>
        <p:spPr>
          <a:xfrm>
            <a:off x="7619737" y="178312"/>
            <a:ext cx="1165334" cy="877601"/>
          </a:xfrm>
          <a:prstGeom prst="rect">
            <a:avLst/>
          </a:prstGeom>
          <a:blipFill>
            <a:blip r:embed="rId1" cstate="print"/>
            <a:stretch>
              <a:fillRect/>
            </a:stretch>
          </a:blipFill>
        </p:spPr>
        <p:txBody>
          <a:bodyPr lIns="0" tIns="0" rIns="0" bIns="0"/>
          <a:lstStyle/>
          <a:p>
            <a:pPr>
              <a:defRPr/>
            </a:pPr>
          </a:p>
        </p:txBody>
      </p:sp>
      <p:sp>
        <p:nvSpPr>
          <p:cNvPr id="10" name="object 10"/>
          <p:cNvSpPr txBox="1"/>
          <p:nvPr/>
        </p:nvSpPr>
        <p:spPr>
          <a:xfrm>
            <a:off x="7809479" y="1054361"/>
            <a:ext cx="992985" cy="199028"/>
          </a:xfrm>
          <a:prstGeom prst="rect">
            <a:avLst/>
          </a:prstGeom>
        </p:spPr>
        <p:txBody>
          <a:bodyPr lIns="0" tIns="14223" rIns="0" bIns="0">
            <a:spAutoFit/>
          </a:bodyPr>
          <a:lstStyle/>
          <a:p>
            <a:pPr marL="13970">
              <a:spcBef>
                <a:spcPts val="110"/>
              </a:spcBef>
              <a:defRPr/>
            </a:pPr>
            <a:r>
              <a:rPr sz="600" b="1" spc="-6" dirty="0">
                <a:solidFill>
                  <a:srgbClr val="FEFEFE"/>
                </a:solidFill>
                <a:latin typeface="Arial" panose="020B0604020202020204"/>
                <a:cs typeface="Arial" panose="020B0604020202020204"/>
              </a:rPr>
              <a:t>MAHATMA </a:t>
            </a:r>
            <a:r>
              <a:rPr sz="600" b="1" dirty="0">
                <a:solidFill>
                  <a:srgbClr val="FEFEFE"/>
                </a:solidFill>
                <a:latin typeface="Arial" panose="020B0604020202020204"/>
                <a:cs typeface="Arial" panose="020B0604020202020204"/>
              </a:rPr>
              <a:t>GANDHI</a:t>
            </a:r>
            <a:r>
              <a:rPr sz="600" b="1" spc="-84" dirty="0">
                <a:solidFill>
                  <a:srgbClr val="FEFEFE"/>
                </a:solidFill>
                <a:latin typeface="Arial" panose="020B0604020202020204"/>
                <a:cs typeface="Arial" panose="020B0604020202020204"/>
              </a:rPr>
              <a:t> </a:t>
            </a:r>
            <a:r>
              <a:rPr sz="600" b="1" dirty="0">
                <a:solidFill>
                  <a:srgbClr val="FEFEFE"/>
                </a:solidFill>
                <a:latin typeface="Arial" panose="020B0604020202020204"/>
                <a:cs typeface="Arial" panose="020B0604020202020204"/>
              </a:rPr>
              <a:t>MISSION</a:t>
            </a:r>
            <a:endParaRPr sz="600">
              <a:latin typeface="Arial" panose="020B0604020202020204"/>
              <a:cs typeface="Arial" panose="020B0604020202020204"/>
            </a:endParaRPr>
          </a:p>
        </p:txBody>
      </p:sp>
      <p:sp>
        <p:nvSpPr>
          <p:cNvPr id="11" name="Title 1"/>
          <p:cNvSpPr txBox="1"/>
          <p:nvPr/>
        </p:nvSpPr>
        <p:spPr>
          <a:xfrm>
            <a:off x="229273" y="364375"/>
            <a:ext cx="7771529" cy="3268520"/>
          </a:xfrm>
          <a:prstGeom prst="rect">
            <a:avLst/>
          </a:prstGeom>
        </p:spPr>
        <p:txBody>
          <a:bodyPr lIns="102407" tIns="51203" rIns="102407" bIns="51203">
            <a:norm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lnSpc>
                <a:spcPct val="200000"/>
              </a:lnSpc>
            </a:pP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MGM Institute of Physiotherapy </a:t>
            </a:r>
            <a:b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2700" b="1">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Aurangabad</a:t>
            </a:r>
            <a:br>
              <a:rPr lang="en-US" sz="3100">
                <a:effectLst>
                  <a:outerShdw blurRad="38100" dist="38100" dir="2700000" algn="tl">
                    <a:srgbClr val="C0C0C0"/>
                  </a:outerShdw>
                </a:effectLst>
                <a:cs typeface="Arial" panose="020B0604020202020204" pitchFamily="34" charset="0"/>
              </a:rPr>
            </a:br>
            <a:endParaRPr lang="en-US" sz="3100">
              <a:effectLst>
                <a:outerShdw blurRad="38100" dist="38100" dir="2700000" algn="tl">
                  <a:srgbClr val="C0C0C0"/>
                </a:outerShdw>
              </a:effectLst>
              <a:latin typeface="Garamond" panose="02020404030301010803" pitchFamily="18" charset="0"/>
            </a:endParaRPr>
          </a:p>
        </p:txBody>
      </p:sp>
      <p:sp>
        <p:nvSpPr>
          <p:cNvPr id="12" name="Subtitle 2"/>
          <p:cNvSpPr txBox="1"/>
          <p:nvPr/>
        </p:nvSpPr>
        <p:spPr>
          <a:xfrm>
            <a:off x="610339" y="4267062"/>
            <a:ext cx="7771530" cy="415498"/>
          </a:xfrm>
          <a:prstGeom prst="rect">
            <a:avLst/>
          </a:prstGeom>
        </p:spPr>
        <p:txBody>
          <a:bodyPr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sz="2700" dirty="0">
                <a:solidFill>
                  <a:schemeClr val="bg1"/>
                </a:solidFill>
                <a:latin typeface="Times New Roman" panose="02020603050405020304" pitchFamily="18" charset="0"/>
                <a:cs typeface="Times New Roman" panose="02020603050405020304" pitchFamily="18" charset="0"/>
              </a:rPr>
              <a:t>Didactic Lecture</a:t>
            </a:r>
            <a:endParaRPr lang="en-US" sz="27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normAutofit/>
          </a:bodyPr>
          <a:lstStyle/>
          <a:p>
            <a:r>
              <a:rPr lang="en-IN" sz="5400" i="1" dirty="0">
                <a:latin typeface="Noto Sans Oriya UI"/>
                <a:cs typeface="Noto Sans Oriya UI"/>
              </a:rPr>
              <a:t>CONTD</a:t>
            </a:r>
            <a:endParaRPr lang="en-IN" sz="5400" i="1" dirty="0">
              <a:latin typeface="Noto Sans Oriya UI"/>
              <a:cs typeface="Noto Sans Oriya UI"/>
            </a:endParaRPr>
          </a:p>
        </p:txBody>
      </p:sp>
      <p:sp>
        <p:nvSpPr>
          <p:cNvPr id="1048613" name="Content Placeholder 2"/>
          <p:cNvSpPr>
            <a:spLocks noGrp="1"/>
          </p:cNvSpPr>
          <p:nvPr>
            <p:ph idx="1"/>
          </p:nvPr>
        </p:nvSpPr>
        <p:spPr>
          <a:xfrm>
            <a:off x="856060" y="2144009"/>
            <a:ext cx="7429499" cy="3999616"/>
          </a:xfrm>
        </p:spPr>
        <p:txBody>
          <a:bodyPr>
            <a:normAutofit fontScale="96786" lnSpcReduction="10000"/>
          </a:bodyPr>
          <a:lstStyle/>
          <a:p>
            <a:r>
              <a:rPr lang="en-IN" dirty="0"/>
              <a:t>SPECIAL QUESTIONS</a:t>
            </a:r>
            <a:endParaRPr lang="en-IN" dirty="0"/>
          </a:p>
          <a:p>
            <a:pPr marL="0" indent="0">
              <a:buNone/>
            </a:pPr>
            <a:r>
              <a:rPr lang="en-IN" dirty="0"/>
              <a:t>Has the patient undergoes x-ray examination or other imaging techniques ?</a:t>
            </a:r>
            <a:endParaRPr lang="en-IN" dirty="0"/>
          </a:p>
          <a:p>
            <a:r>
              <a:rPr lang="en-IN" dirty="0"/>
              <a:t>PAST HISTORY </a:t>
            </a:r>
            <a:endParaRPr lang="en-IN" dirty="0"/>
          </a:p>
          <a:p>
            <a:pPr marL="0" indent="0">
              <a:buNone/>
            </a:pPr>
            <a:r>
              <a:rPr lang="en-IN" dirty="0"/>
              <a:t>Does the patient have a history of surgery or past /present illness ?</a:t>
            </a:r>
            <a:endParaRPr lang="en-IN" dirty="0"/>
          </a:p>
          <a:p>
            <a:r>
              <a:rPr lang="en-IN" dirty="0"/>
              <a:t>DRUG HISTORY </a:t>
            </a:r>
            <a:endParaRPr lang="en-IN" dirty="0"/>
          </a:p>
          <a:p>
            <a:pPr marL="0" indent="0">
              <a:buNone/>
            </a:pPr>
            <a:r>
              <a:rPr lang="en-IN" dirty="0"/>
              <a:t>Has the patient been receiving analgesics, steroids or any other medications ? If so, for how long ? </a:t>
            </a:r>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558538" y="1321138"/>
            <a:ext cx="7727020" cy="1108928"/>
          </a:xfrm>
        </p:spPr>
        <p:txBody>
          <a:bodyPr/>
          <a:lstStyle/>
          <a:p>
            <a:r>
              <a:rPr lang="en-IN" dirty="0"/>
              <a:t> </a:t>
            </a:r>
            <a:endParaRPr lang="en-IN" dirty="0"/>
          </a:p>
        </p:txBody>
      </p:sp>
      <p:sp>
        <p:nvSpPr>
          <p:cNvPr id="1048615" name="Content Placeholder 2"/>
          <p:cNvSpPr>
            <a:spLocks noGrp="1"/>
          </p:cNvSpPr>
          <p:nvPr>
            <p:ph idx="1"/>
          </p:nvPr>
        </p:nvSpPr>
        <p:spPr>
          <a:xfrm>
            <a:off x="856060" y="800101"/>
            <a:ext cx="7429499" cy="5267324"/>
          </a:xfrm>
        </p:spPr>
        <p:txBody>
          <a:bodyPr>
            <a:normAutofit/>
          </a:bodyPr>
          <a:lstStyle/>
          <a:p>
            <a:r>
              <a:rPr lang="en-IN" dirty="0"/>
              <a:t>PERSONAL HISTORY</a:t>
            </a:r>
            <a:endParaRPr lang="en-IN" dirty="0"/>
          </a:p>
          <a:p>
            <a:pPr marL="0" indent="0">
              <a:buNone/>
            </a:pPr>
            <a:r>
              <a:rPr lang="en-IN" dirty="0"/>
              <a:t>a) What is the patients sleeping position ?</a:t>
            </a:r>
            <a:endParaRPr lang="en-IN" dirty="0"/>
          </a:p>
          <a:p>
            <a:pPr marL="0" indent="0">
              <a:buNone/>
            </a:pPr>
            <a:r>
              <a:rPr lang="en-IN" dirty="0"/>
              <a:t>b) Does the patient have any sleeping problem ? His sleeping position</a:t>
            </a:r>
            <a:endParaRPr lang="en-IN" dirty="0"/>
          </a:p>
          <a:p>
            <a:pPr marL="0" indent="0">
              <a:buNone/>
            </a:pPr>
            <a:r>
              <a:rPr lang="en-IN" dirty="0"/>
              <a:t>c) Bowel / Bladder- Difficulty in micturation?</a:t>
            </a:r>
            <a:endParaRPr lang="en-IN" dirty="0"/>
          </a:p>
          <a:p>
            <a:pPr marL="0" indent="0">
              <a:buNone/>
            </a:pPr>
            <a:r>
              <a:rPr lang="en-IN" dirty="0"/>
              <a:t>d) Appetite </a:t>
            </a:r>
            <a:endParaRPr lang="en-IN" dirty="0"/>
          </a:p>
          <a:p>
            <a:r>
              <a:rPr lang="en-IN" dirty="0"/>
              <a:t>OCCUPATIONAL HISTORY </a:t>
            </a:r>
            <a:endParaRPr lang="en-IN" dirty="0"/>
          </a:p>
          <a:p>
            <a:pPr marL="342900" indent="-342900">
              <a:buFont typeface="+mj-lt"/>
              <a:buAutoNum type="alphaLcParenR"/>
            </a:pPr>
            <a:r>
              <a:rPr lang="en-IN" dirty="0"/>
              <a:t>What is the patient occupation ?</a:t>
            </a:r>
            <a:endParaRPr lang="en-IN" dirty="0"/>
          </a:p>
          <a:p>
            <a:pPr marL="342900" indent="-342900">
              <a:buFont typeface="+mj-lt"/>
              <a:buAutoNum type="alphaLcParenR"/>
            </a:pPr>
            <a:r>
              <a:rPr lang="en-IN" dirty="0"/>
              <a:t>What does the patient do at work ?</a:t>
            </a: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flipV="1">
            <a:off x="6210300" y="285751"/>
            <a:ext cx="2305050" cy="714374"/>
          </a:xfrm>
        </p:spPr>
        <p:txBody>
          <a:bodyPr>
            <a:normAutofit/>
          </a:bodyPr>
          <a:lstStyle/>
          <a:p>
            <a:endParaRPr lang="en-IN" i="1" dirty="0">
              <a:latin typeface="Noto Sans SC Regular"/>
            </a:endParaRPr>
          </a:p>
        </p:txBody>
      </p:sp>
      <p:sp>
        <p:nvSpPr>
          <p:cNvPr id="1048617" name="Content Placeholder 2"/>
          <p:cNvSpPr>
            <a:spLocks noGrp="1"/>
          </p:cNvSpPr>
          <p:nvPr>
            <p:ph idx="1"/>
          </p:nvPr>
        </p:nvSpPr>
        <p:spPr>
          <a:xfrm>
            <a:off x="856060" y="1000124"/>
            <a:ext cx="7429499" cy="4962525"/>
          </a:xfrm>
        </p:spPr>
        <p:txBody>
          <a:bodyPr>
            <a:normAutofit/>
          </a:bodyPr>
          <a:lstStyle/>
          <a:p>
            <a:r>
              <a:rPr lang="en-IN" dirty="0"/>
              <a:t>SOCIO-ECONOMIC HISTORY</a:t>
            </a:r>
            <a:endParaRPr lang="en-IN" dirty="0"/>
          </a:p>
          <a:p>
            <a:pPr marL="514350" indent="-514350">
              <a:buAutoNum type="alphaLcParenR"/>
            </a:pPr>
            <a:r>
              <a:rPr lang="en-IN" dirty="0"/>
              <a:t>What is the social status of the patient ?</a:t>
            </a:r>
            <a:endParaRPr lang="en-IN" dirty="0"/>
          </a:p>
          <a:p>
            <a:pPr marL="514350" indent="-514350">
              <a:buAutoNum type="alphaLcParenR"/>
            </a:pPr>
            <a:r>
              <a:rPr lang="en-IN" dirty="0"/>
              <a:t>Educational status of the patient ?</a:t>
            </a:r>
            <a:endParaRPr lang="en-IN" dirty="0"/>
          </a:p>
          <a:p>
            <a:pPr marL="342900" indent="-342900">
              <a:buFont typeface="+mj-lt"/>
              <a:buAutoNum type="alphaLcParenR"/>
            </a:pPr>
            <a:r>
              <a:rPr lang="en-IN" dirty="0" err="1"/>
              <a:t>Kuppuswami</a:t>
            </a:r>
            <a:r>
              <a:rPr lang="en-IN" dirty="0"/>
              <a:t> scale </a:t>
            </a:r>
            <a:endParaRPr lang="en-IN" dirty="0"/>
          </a:p>
          <a:p>
            <a:r>
              <a:rPr lang="en-IN" dirty="0"/>
              <a:t>ENVIRONMENTAL STATUS </a:t>
            </a:r>
            <a:endParaRPr lang="en-IN" dirty="0"/>
          </a:p>
          <a:p>
            <a:pPr marL="342900" indent="-342900">
              <a:buFont typeface="+mj-lt"/>
              <a:buAutoNum type="alphaLcParenR"/>
            </a:pPr>
            <a:r>
              <a:rPr lang="en-IN" dirty="0"/>
              <a:t>How is environment of home ?</a:t>
            </a:r>
            <a:endParaRPr lang="en-IN" dirty="0"/>
          </a:p>
          <a:p>
            <a:pPr marL="342900" indent="-342900">
              <a:buFont typeface="+mj-lt"/>
              <a:buAutoNum type="alphaLcParenR"/>
            </a:pPr>
            <a:r>
              <a:rPr lang="en-IN" dirty="0"/>
              <a:t>How the house is made up of ?</a:t>
            </a:r>
            <a:endParaRPr lang="en-IN" dirty="0"/>
          </a:p>
          <a:p>
            <a:pPr marL="342900" indent="-342900">
              <a:buFont typeface="+mj-lt"/>
              <a:buAutoNum type="alphaLcParenR"/>
            </a:pPr>
            <a:r>
              <a:rPr lang="en-IN" dirty="0"/>
              <a:t>Is the flooring present or not ?</a:t>
            </a:r>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a:xfrm>
            <a:off x="628650" y="80267"/>
            <a:ext cx="7886700" cy="1610422"/>
          </a:xfrm>
        </p:spPr>
        <p:txBody>
          <a:bodyPr>
            <a:normAutofit/>
          </a:bodyPr>
          <a:lstStyle/>
          <a:p>
            <a:r>
              <a:rPr lang="en-US" altLang="en-GB" sz="5400" i="1">
                <a:latin typeface="Noto Sans Oriya UI"/>
                <a:ea typeface="Noto Sans Oriya UI"/>
                <a:cs typeface="Noto Sans Oriya UI"/>
              </a:rPr>
              <a:t>GENERAL PHYSICAL EXAMINATION</a:t>
            </a:r>
            <a:endParaRPr lang="en-GB"/>
          </a:p>
        </p:txBody>
      </p:sp>
      <p:sp>
        <p:nvSpPr>
          <p:cNvPr id="1048619" name="Content Placeholder 1048618"/>
          <p:cNvSpPr>
            <a:spLocks noGrp="1"/>
          </p:cNvSpPr>
          <p:nvPr>
            <p:ph idx="1"/>
          </p:nvPr>
        </p:nvSpPr>
        <p:spPr/>
        <p:txBody>
          <a:bodyPr/>
          <a:lstStyle/>
          <a:p>
            <a:r>
              <a:rPr lang="en-US" altLang="en-GB"/>
              <a:t>On observation - POSTURE</a:t>
            </a:r>
            <a:endParaRPr lang="en-GB"/>
          </a:p>
          <a:p>
            <a:r>
              <a:rPr lang="en-US" altLang="en-GB"/>
              <a:t>ANTERIOR VIEW - Scoliosis , lateral shift, scoliotic list.</a:t>
            </a:r>
            <a:endParaRPr lang="en-GB"/>
          </a:p>
          <a:p>
            <a:r>
              <a:rPr lang="en-US" altLang="en-GB"/>
              <a:t>LATERAL VIEW - Lumbar lordosis increased or decreased </a:t>
            </a:r>
            <a:endParaRPr lang="en-GB"/>
          </a:p>
          <a:p>
            <a:r>
              <a:rPr lang="en-US" altLang="en-GB"/>
              <a:t>POSTERIOR VIEW -Lateral spinal curve( scoliosis)</a:t>
            </a:r>
            <a:endParaRPr lang="en-GB"/>
          </a:p>
          <a:p>
            <a:r>
              <a:rPr lang="en-US" altLang="en-GB"/>
              <a:t>GAIT - Shifting to one side while walking   </a:t>
            </a:r>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097154"/>
          <p:cNvPicPr/>
          <p:nvPr/>
        </p:nvPicPr>
        <p:blipFill rotWithShape="1">
          <a:blip r:embed="rId1" cstate="print"/>
          <a:srcRect l="20750" t="-2754" r="-1535" b="2754"/>
          <a:stretch>
            <a:fillRect/>
          </a:stretch>
        </p:blipFill>
        <p:spPr>
          <a:xfrm rot="10800000">
            <a:off x="528979" y="680991"/>
            <a:ext cx="6014696" cy="5496018"/>
          </a:xfrm>
          <a:prstGeom prst="rect">
            <a:avLst/>
          </a:prstGeom>
        </p:spPr>
      </p:pic>
      <p:sp>
        <p:nvSpPr>
          <p:cNvPr id="3" name="Slide Number Placeholder 2"/>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a:xfrm>
            <a:off x="629841" y="181242"/>
            <a:ext cx="2949178" cy="1257033"/>
          </a:xfrm>
        </p:spPr>
        <p:txBody>
          <a:bodyPr>
            <a:noAutofit/>
          </a:bodyPr>
          <a:lstStyle/>
          <a:p>
            <a:r>
              <a:rPr lang="en-US" altLang="en-GB" sz="3200" i="1" dirty="0">
                <a:latin typeface="Noto Sans Oriya UI"/>
                <a:cs typeface="Noto Sans Oriya UI"/>
              </a:rPr>
              <a:t>PELVIC CROSSED SYNDROME</a:t>
            </a:r>
            <a:endParaRPr lang="en-GB" sz="3200" i="1" dirty="0">
              <a:latin typeface="Noto Sans Oriya UI"/>
              <a:cs typeface="Noto Sans Oriya UI"/>
            </a:endParaRPr>
          </a:p>
        </p:txBody>
      </p:sp>
      <p:pic>
        <p:nvPicPr>
          <p:cNvPr id="2097156" name="Picture Placeholder 2097155"/>
          <p:cNvPicPr>
            <a:picLocks noGrp="1"/>
          </p:cNvPicPr>
          <p:nvPr>
            <p:ph type="pic" idx="1"/>
          </p:nvPr>
        </p:nvPicPr>
        <p:blipFill>
          <a:blip r:embed="rId1" cstate="print"/>
          <a:srcRect t="10520" b="10520"/>
          <a:stretch>
            <a:fillRect/>
          </a:stretch>
        </p:blipFill>
        <p:spPr>
          <a:xfrm>
            <a:off x="4017156" y="992188"/>
            <a:ext cx="4629150" cy="4873625"/>
          </a:xfrm>
        </p:spPr>
      </p:pic>
      <p:sp>
        <p:nvSpPr>
          <p:cNvPr id="1048627" name="Text Placeholder 1048626"/>
          <p:cNvSpPr>
            <a:spLocks noGrp="1"/>
          </p:cNvSpPr>
          <p:nvPr>
            <p:ph type="body" sz="half" idx="2"/>
          </p:nvPr>
        </p:nvSpPr>
        <p:spPr>
          <a:xfrm>
            <a:off x="629841" y="1666875"/>
            <a:ext cx="2949178" cy="4202113"/>
          </a:xfrm>
        </p:spPr>
        <p:txBody>
          <a:bodyPr/>
          <a:lstStyle/>
          <a:p>
            <a:r>
              <a:rPr lang="en-US" altLang="en-GB" sz="2800" dirty="0"/>
              <a:t>It is the effect of muscle imbalance on the ability of a patient to hold and maintain a neutral pelvis leading to back pain.</a:t>
            </a:r>
            <a:endParaRPr lang="en-GB" sz="2800" dirty="0"/>
          </a:p>
          <a:p>
            <a:r>
              <a:rPr lang="en-US" altLang="en-GB" sz="2800" dirty="0"/>
              <a:t>Leads to increase in lumbar lordosis</a:t>
            </a:r>
            <a:endParaRPr lang="en-GB" sz="28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Placeholder 2097156"/>
          <p:cNvPicPr>
            <a:picLocks noGrp="1"/>
          </p:cNvPicPr>
          <p:nvPr>
            <p:ph type="pic" idx="1"/>
          </p:nvPr>
        </p:nvPicPr>
        <p:blipFill rotWithShape="1">
          <a:blip r:embed="rId1" cstate="print"/>
          <a:srcRect l="25856" t="-543" r="31619"/>
          <a:stretch>
            <a:fillRect/>
          </a:stretch>
        </p:blipFill>
        <p:spPr>
          <a:xfrm rot="16209576">
            <a:off x="4386342" y="369762"/>
            <a:ext cx="3883665" cy="5498258"/>
          </a:xfrm>
        </p:spPr>
      </p:pic>
      <p:sp>
        <p:nvSpPr>
          <p:cNvPr id="1048628" name="Title 1048627"/>
          <p:cNvSpPr>
            <a:spLocks noGrp="1"/>
          </p:cNvSpPr>
          <p:nvPr>
            <p:ph type="title"/>
          </p:nvPr>
        </p:nvSpPr>
        <p:spPr>
          <a:xfrm>
            <a:off x="629841" y="457200"/>
            <a:ext cx="2949178" cy="1152525"/>
          </a:xfrm>
        </p:spPr>
        <p:txBody>
          <a:bodyPr>
            <a:noAutofit/>
          </a:bodyPr>
          <a:lstStyle/>
          <a:p>
            <a:r>
              <a:rPr lang="en-US" altLang="en-GB" sz="3600" i="1" dirty="0">
                <a:latin typeface="Noto Sans Oriya UI"/>
                <a:cs typeface="Noto Sans Oriya UI"/>
              </a:rPr>
              <a:t>STEP DEFORMITY</a:t>
            </a:r>
            <a:endParaRPr lang="en-GB" sz="3600" i="1" dirty="0">
              <a:latin typeface="Noto Sans Oriya UI"/>
              <a:cs typeface="Noto Sans Oriya UI"/>
            </a:endParaRPr>
          </a:p>
        </p:txBody>
      </p:sp>
      <p:sp>
        <p:nvSpPr>
          <p:cNvPr id="1048629" name="Text Placeholder 1048628"/>
          <p:cNvSpPr>
            <a:spLocks noGrp="1"/>
          </p:cNvSpPr>
          <p:nvPr>
            <p:ph type="body" sz="half" idx="2"/>
          </p:nvPr>
        </p:nvSpPr>
        <p:spPr>
          <a:xfrm>
            <a:off x="629841" y="1609725"/>
            <a:ext cx="2949178" cy="4259263"/>
          </a:xfrm>
        </p:spPr>
        <p:txBody>
          <a:bodyPr>
            <a:noAutofit/>
          </a:bodyPr>
          <a:lstStyle/>
          <a:p>
            <a:r>
              <a:rPr lang="en-US" altLang="en-GB" sz="2400" dirty="0"/>
              <a:t>A step deformity in  the lumbar spine may indicate a spondylolisthesis or spondylosis</a:t>
            </a:r>
            <a:endParaRPr lang="en-GB" sz="2400" dirty="0"/>
          </a:p>
          <a:p>
            <a:r>
              <a:rPr lang="en-US" altLang="en-GB" sz="2400" dirty="0"/>
              <a:t>The "step" occurs because the spinous process of one vertebra becomes prominent when either the vertebra above or the affected vertebra slips forward on the one below.</a:t>
            </a:r>
            <a:endParaRPr lang="en-GB" sz="24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a:xfrm>
            <a:off x="629841" y="457200"/>
            <a:ext cx="2949178" cy="790575"/>
          </a:xfrm>
        </p:spPr>
        <p:txBody>
          <a:bodyPr>
            <a:normAutofit fontScale="90000"/>
          </a:bodyPr>
          <a:lstStyle/>
          <a:p>
            <a:r>
              <a:rPr lang="en-US" altLang="en-GB" sz="2800" i="1" dirty="0">
                <a:latin typeface="Noto Sans Oriya UI"/>
                <a:cs typeface="Noto Sans Oriya UI"/>
              </a:rPr>
              <a:t>SACRALIZATION </a:t>
            </a:r>
            <a:endParaRPr lang="en-GB" sz="2800" i="1" dirty="0">
              <a:latin typeface="Noto Sans Oriya UI"/>
              <a:cs typeface="Noto Sans Oriya UI"/>
            </a:endParaRPr>
          </a:p>
        </p:txBody>
      </p:sp>
      <p:pic>
        <p:nvPicPr>
          <p:cNvPr id="2097158" name="Picture Placeholder 2097157"/>
          <p:cNvPicPr>
            <a:picLocks noGrp="1"/>
          </p:cNvPicPr>
          <p:nvPr>
            <p:ph type="pic" idx="1"/>
          </p:nvPr>
        </p:nvPicPr>
        <p:blipFill>
          <a:blip r:embed="rId1"/>
          <a:srcRect l="11149" r="11149"/>
          <a:stretch>
            <a:fillRect/>
          </a:stretch>
        </p:blipFill>
        <p:spPr/>
      </p:pic>
      <p:sp>
        <p:nvSpPr>
          <p:cNvPr id="1048631" name="Text Placeholder 1048630"/>
          <p:cNvSpPr>
            <a:spLocks noGrp="1"/>
          </p:cNvSpPr>
          <p:nvPr>
            <p:ph type="body" sz="half" idx="2"/>
          </p:nvPr>
        </p:nvSpPr>
        <p:spPr>
          <a:xfrm>
            <a:off x="629841" y="1362075"/>
            <a:ext cx="2949178" cy="4506913"/>
          </a:xfrm>
        </p:spPr>
        <p:txBody>
          <a:bodyPr>
            <a:noAutofit/>
          </a:bodyPr>
          <a:lstStyle/>
          <a:p>
            <a:r>
              <a:rPr lang="en-GB" sz="2400" dirty="0"/>
              <a:t>Sacralization is a congenital anomaly in which the transverse process of the last lumbar vertebrae fuses to the sacrum or ilium. The fusion may occur on one side or both.</a:t>
            </a:r>
            <a:endParaRPr lang="en-GB" sz="2400" dirty="0"/>
          </a:p>
          <a:p>
            <a:r>
              <a:rPr lang="en-GB" sz="2400" dirty="0"/>
              <a:t>Sacralization often has no symptoms. It’s sometimes is associated with lower back pain or problems with posture and movement.</a:t>
            </a:r>
            <a:endParaRPr lang="en-GB" sz="24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a:xfrm>
            <a:off x="629840" y="440697"/>
            <a:ext cx="2949178" cy="721353"/>
          </a:xfrm>
        </p:spPr>
        <p:txBody>
          <a:bodyPr/>
          <a:lstStyle/>
          <a:p>
            <a:r>
              <a:rPr lang="en-US" altLang="en-GB" sz="2700" i="1" dirty="0">
                <a:latin typeface="Noto Sans Oriya UI"/>
                <a:cs typeface="Noto Sans Oriya UI"/>
              </a:rPr>
              <a:t>LUMBARIZATION</a:t>
            </a:r>
            <a:endParaRPr lang="en-GB" sz="2700" i="1" dirty="0">
              <a:latin typeface="Noto Sans Oriya UI"/>
              <a:cs typeface="Noto Sans Oriya UI"/>
            </a:endParaRPr>
          </a:p>
        </p:txBody>
      </p:sp>
      <p:pic>
        <p:nvPicPr>
          <p:cNvPr id="2097159" name="Picture Placeholder 2097158"/>
          <p:cNvPicPr>
            <a:picLocks noGrp="1"/>
          </p:cNvPicPr>
          <p:nvPr>
            <p:ph type="pic" idx="1"/>
          </p:nvPr>
        </p:nvPicPr>
        <p:blipFill>
          <a:blip r:embed="rId1"/>
          <a:srcRect l="16030" r="16030"/>
          <a:stretch>
            <a:fillRect/>
          </a:stretch>
        </p:blipFill>
        <p:spPr>
          <a:xfrm>
            <a:off x="3887391" y="987426"/>
            <a:ext cx="5001146" cy="4873625"/>
          </a:xfrm>
        </p:spPr>
      </p:pic>
      <p:sp>
        <p:nvSpPr>
          <p:cNvPr id="1048633" name="Text Placeholder 1048632"/>
          <p:cNvSpPr>
            <a:spLocks noGrp="1"/>
          </p:cNvSpPr>
          <p:nvPr>
            <p:ph type="body" sz="half" idx="2"/>
          </p:nvPr>
        </p:nvSpPr>
        <p:spPr>
          <a:xfrm>
            <a:off x="629841" y="1640388"/>
            <a:ext cx="2949178" cy="4664790"/>
          </a:xfrm>
        </p:spPr>
        <p:txBody>
          <a:bodyPr>
            <a:noAutofit/>
          </a:bodyPr>
          <a:lstStyle/>
          <a:p>
            <a:r>
              <a:rPr lang="en-GB" sz="2000" dirty="0"/>
              <a:t>Lumbarization is actually a congenital abnormality, meaning it is present in an individual from birth. Here, the first sacral vertebra is not fused to the rest of the sacrum. Due to this, it appears that there are six lumbar vertebrae and only four sacral vertebrae.</a:t>
            </a:r>
            <a:endParaRPr lang="en-GB" sz="2000" dirty="0"/>
          </a:p>
          <a:p>
            <a:r>
              <a:rPr lang="en-GB" sz="2000" dirty="0"/>
              <a:t>Typically, patients with lumbarization of the spine can experience pain during movement. This can cause a great deal of difficulty when performing activities of daily living.</a:t>
            </a:r>
            <a:endParaRPr lang="en-GB" sz="20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noAutofit/>
          </a:bodyPr>
          <a:lstStyle/>
          <a:p>
            <a:r>
              <a:rPr lang="en-US" altLang="en-GB" sz="3900" i="1">
                <a:latin typeface="Noto Sans Oriya UI"/>
                <a:cs typeface="Noto Sans Oriya UI"/>
              </a:rPr>
              <a:t>LOCAL PHYSICAL EXAMINATION</a:t>
            </a:r>
            <a:endParaRPr lang="en-GB" sz="3900" i="1">
              <a:latin typeface="Noto Sans Oriya UI"/>
              <a:cs typeface="Noto Sans Oriya UI"/>
            </a:endParaRPr>
          </a:p>
        </p:txBody>
      </p:sp>
      <p:sp>
        <p:nvSpPr>
          <p:cNvPr id="1048635" name="Content Placeholder 1048634"/>
          <p:cNvSpPr>
            <a:spLocks noGrp="1"/>
          </p:cNvSpPr>
          <p:nvPr>
            <p:ph idx="1"/>
          </p:nvPr>
        </p:nvSpPr>
        <p:spPr/>
        <p:txBody>
          <a:bodyPr>
            <a:normAutofit fontScale="96429"/>
          </a:bodyPr>
          <a:lstStyle/>
          <a:p>
            <a:r>
              <a:rPr lang="en-US" altLang="en-GB"/>
              <a:t>ON INSPECTION -</a:t>
            </a:r>
            <a:endParaRPr lang="en-GB"/>
          </a:p>
          <a:p>
            <a:r>
              <a:rPr lang="en-US" altLang="en-GB"/>
              <a:t>Patient position-</a:t>
            </a:r>
            <a:endParaRPr lang="en-GB"/>
          </a:p>
          <a:p>
            <a:r>
              <a:rPr lang="en-US" altLang="en-GB"/>
              <a:t>Deformity- Increased or decreased lordosis, any postural deformity</a:t>
            </a:r>
            <a:endParaRPr lang="en-GB"/>
          </a:p>
          <a:p>
            <a:r>
              <a:rPr lang="en-US" altLang="en-GB"/>
              <a:t>Bony contours - Abnormal bony contours may be palpated on spinous process</a:t>
            </a:r>
            <a:endParaRPr lang="en-GB"/>
          </a:p>
          <a:p>
            <a:r>
              <a:rPr lang="en-US" altLang="en-GB"/>
              <a:t>Muscle wasting - maybe multifidous muscle</a:t>
            </a:r>
            <a:endParaRPr lang="en-GB"/>
          </a:p>
          <a:p>
            <a:r>
              <a:rPr lang="en-US" altLang="en-GB"/>
              <a:t>Bandage/ dressing - After surgery if fixation of one vertebra with another is done with screws</a:t>
            </a:r>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ctrTitle"/>
          </p:nvPr>
        </p:nvSpPr>
        <p:spPr/>
        <p:txBody>
          <a:bodyPr>
            <a:noAutofit/>
          </a:bodyPr>
          <a:lstStyle/>
          <a:p>
            <a:r>
              <a:rPr lang="en-US" altLang="en-GB" sz="6600" b="1" i="1">
                <a:latin typeface="小米兰亭 Light"/>
                <a:ea typeface="小米兰亭 Light"/>
                <a:cs typeface="小米兰亭 Light"/>
              </a:rPr>
              <a:t>Assessment of Lumbar Spine</a:t>
            </a:r>
            <a:endParaRPr lang="en-US" altLang="zh-CN" sz="6600" b="1" i="1">
              <a:latin typeface="小米兰亭 Light"/>
              <a:ea typeface="小米兰亭 Light"/>
              <a:cs typeface="小米兰亭 Light"/>
            </a:endParaRPr>
          </a:p>
        </p:txBody>
      </p:sp>
      <p:sp>
        <p:nvSpPr>
          <p:cNvPr id="4" name="Subtitle 3"/>
          <p:cNvSpPr>
            <a:spLocks noGrp="1"/>
          </p:cNvSpPr>
          <p:nvPr>
            <p:ph type="subTitle" idx="1"/>
          </p:nvPr>
        </p:nvSpPr>
        <p:spPr/>
        <p:txBody>
          <a:bodyPr>
            <a:normAutofit/>
          </a:bodyPr>
          <a:lstStyle/>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Dr. surendra Wani </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Dept. Of Musculoskeletal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MGM Institute Of Physiotherapy</a:t>
            </a:r>
            <a:endParaRPr lang="en-US" sz="2000" dirty="0">
              <a:latin typeface="Algerian" panose="04020705040A02060702" pitchFamily="82" charset="0"/>
              <a:ea typeface="+mn-ea"/>
              <a:cs typeface="Algerian" panose="04020705040A02060702" pitchFamily="82" charset="0"/>
            </a:endParaRPr>
          </a:p>
          <a:p>
            <a:pPr algn="ctr" defTabSz="925830" eaLnBrk="1" hangingPunct="1">
              <a:buSzPct val="65000"/>
            </a:pPr>
            <a:r>
              <a:rPr lang="en-US" sz="2000" dirty="0">
                <a:latin typeface="Algerian" panose="04020705040A02060702" pitchFamily="82" charset="0"/>
                <a:cs typeface="Algerian" panose="04020705040A02060702" pitchFamily="82" charset="0"/>
                <a:sym typeface="+mn-ea"/>
              </a:rPr>
              <a:t>Chh. Sambhajinagar</a:t>
            </a:r>
            <a:endParaRPr lang="en-US" sz="2000" dirty="0">
              <a:latin typeface="Algerian" panose="04020705040A02060702" pitchFamily="82" charset="0"/>
              <a:cs typeface="Algerian" panose="04020705040A02060702" pitchFamily="82" charset="0"/>
              <a:sym typeface="+mn-ea"/>
            </a:endParaRPr>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p:txBody>
          <a:bodyPr/>
          <a:lstStyle/>
          <a:p>
            <a:r>
              <a:rPr lang="en-US" altLang="en-GB" sz="5400" i="1">
                <a:latin typeface="Noto Sans Oriya UI"/>
                <a:cs typeface="Noto Sans Oriya UI"/>
              </a:rPr>
              <a:t>CONTD..</a:t>
            </a:r>
            <a:endParaRPr lang="en-GB" sz="5400" i="1">
              <a:latin typeface="Noto Sans Oriya UI"/>
              <a:cs typeface="Noto Sans Oriya UI"/>
            </a:endParaRPr>
          </a:p>
        </p:txBody>
      </p:sp>
      <p:sp>
        <p:nvSpPr>
          <p:cNvPr id="1048637" name="Content Placeholder 1048636"/>
          <p:cNvSpPr>
            <a:spLocks noGrp="1"/>
          </p:cNvSpPr>
          <p:nvPr>
            <p:ph idx="1"/>
          </p:nvPr>
        </p:nvSpPr>
        <p:spPr/>
        <p:txBody>
          <a:bodyPr>
            <a:normAutofit fontScale="92857"/>
          </a:bodyPr>
          <a:lstStyle/>
          <a:p>
            <a:r>
              <a:rPr lang="en-US" altLang="en-GB"/>
              <a:t>ON PALPATION -</a:t>
            </a:r>
            <a:endParaRPr lang="en-GB"/>
          </a:p>
          <a:p>
            <a:r>
              <a:rPr lang="en-US" altLang="en-GB"/>
              <a:t>Local temperature - Increased in acute conditions</a:t>
            </a:r>
            <a:endParaRPr lang="en-GB"/>
          </a:p>
          <a:p>
            <a:r>
              <a:rPr lang="en-US" altLang="en-GB"/>
              <a:t>Tenderness - Spinous process, its level</a:t>
            </a:r>
            <a:endParaRPr lang="en-GB"/>
          </a:p>
          <a:p>
            <a:r>
              <a:rPr lang="en-US" altLang="en-GB"/>
              <a:t>Muscle spasm/ trigger points - Paraspinal muscle spasm, trigger points present in gluteus maximus muscle if gluteus maximus spasm</a:t>
            </a:r>
            <a:endParaRPr lang="en-GB"/>
          </a:p>
          <a:p>
            <a:r>
              <a:rPr lang="en-US" altLang="en-GB"/>
              <a:t>SENSORY EXAMINATION - If sensations are normal or no? Abnormal sensations present ( shock like burning like) checked with body chart. </a:t>
            </a:r>
            <a:endParaRPr lang="en-GB"/>
          </a:p>
          <a:p>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a:xfrm>
            <a:off x="629841" y="457200"/>
            <a:ext cx="2949178" cy="981075"/>
          </a:xfrm>
        </p:spPr>
        <p:txBody>
          <a:bodyPr>
            <a:noAutofit/>
          </a:bodyPr>
          <a:lstStyle/>
          <a:p>
            <a:r>
              <a:rPr lang="en-US" altLang="en-GB" sz="3200" i="1" dirty="0">
                <a:latin typeface="Noto Sans Oriya UI"/>
                <a:cs typeface="Noto Sans Oriya UI"/>
              </a:rPr>
              <a:t>JOINT EXAMINATION</a:t>
            </a:r>
            <a:endParaRPr lang="en-GB" sz="3200" i="1" dirty="0">
              <a:latin typeface="Noto Sans Oriya UI"/>
              <a:cs typeface="Noto Sans Oriya UI"/>
            </a:endParaRPr>
          </a:p>
        </p:txBody>
      </p:sp>
      <p:pic>
        <p:nvPicPr>
          <p:cNvPr id="2097160" name="Picture Placeholder 2097159"/>
          <p:cNvPicPr>
            <a:picLocks noGrp="1"/>
          </p:cNvPicPr>
          <p:nvPr>
            <p:ph type="pic" idx="1"/>
          </p:nvPr>
        </p:nvPicPr>
        <p:blipFill rotWithShape="1">
          <a:blip r:embed="rId1" cstate="print"/>
          <a:srcRect l="26381" t="66" r="4725" b="8663"/>
          <a:stretch>
            <a:fillRect/>
          </a:stretch>
        </p:blipFill>
        <p:spPr>
          <a:xfrm>
            <a:off x="4171949" y="981075"/>
            <a:ext cx="4476751" cy="4448175"/>
          </a:xfrm>
        </p:spPr>
      </p:pic>
      <p:sp>
        <p:nvSpPr>
          <p:cNvPr id="1048639" name="Text Placeholder 1048638"/>
          <p:cNvSpPr>
            <a:spLocks noGrp="1"/>
          </p:cNvSpPr>
          <p:nvPr>
            <p:ph type="body" sz="half" idx="2"/>
          </p:nvPr>
        </p:nvSpPr>
        <p:spPr>
          <a:xfrm>
            <a:off x="629841" y="1438275"/>
            <a:ext cx="2949178" cy="4638675"/>
          </a:xfrm>
        </p:spPr>
        <p:txBody>
          <a:bodyPr>
            <a:noAutofit/>
          </a:bodyPr>
          <a:lstStyle/>
          <a:p>
            <a:pPr marL="285750" indent="-285750">
              <a:buFont typeface="Arial" panose="020B0604020202020204"/>
              <a:buChar char="•"/>
            </a:pPr>
            <a:r>
              <a:rPr lang="en-US" altLang="en-GB" sz="2000" dirty="0"/>
              <a:t>Forward flexion - 40</a:t>
            </a:r>
            <a:r>
              <a:rPr lang="en-GB" altLang="en-GB" sz="2000" dirty="0"/>
              <a:t>°</a:t>
            </a:r>
            <a:r>
              <a:rPr lang="en-US" altLang="en-GB" sz="2000" dirty="0"/>
              <a:t> to 60</a:t>
            </a:r>
            <a:r>
              <a:rPr lang="en-GB" altLang="en-GB" sz="2000" dirty="0"/>
              <a:t>°</a:t>
            </a:r>
            <a:endParaRPr lang="en-GB" sz="2000" dirty="0"/>
          </a:p>
          <a:p>
            <a:pPr marL="285750" indent="-285750">
              <a:buFont typeface="Arial" panose="020B0604020202020204"/>
              <a:buChar char="•"/>
            </a:pPr>
            <a:r>
              <a:rPr lang="en-US" altLang="en-GB" sz="2000" dirty="0"/>
              <a:t>Extension - 20</a:t>
            </a:r>
            <a:r>
              <a:rPr lang="en-GB" altLang="en-GB" sz="2000" dirty="0"/>
              <a:t>°</a:t>
            </a:r>
            <a:r>
              <a:rPr lang="en-US" altLang="en-GB" sz="2000" dirty="0"/>
              <a:t> to 35</a:t>
            </a:r>
            <a:r>
              <a:rPr lang="en-GB" altLang="en-GB" sz="2000" dirty="0"/>
              <a:t>°</a:t>
            </a:r>
            <a:endParaRPr lang="en-GB" sz="2000" dirty="0"/>
          </a:p>
          <a:p>
            <a:pPr marL="285750" indent="-285750">
              <a:buFont typeface="Arial" panose="020B0604020202020204"/>
              <a:buChar char="•"/>
            </a:pPr>
            <a:r>
              <a:rPr lang="en-US" altLang="en-GB" sz="2000" dirty="0"/>
              <a:t>Lateral flexion - 15</a:t>
            </a:r>
            <a:r>
              <a:rPr lang="en-GB" altLang="en-GB" sz="2000" dirty="0"/>
              <a:t>°</a:t>
            </a:r>
            <a:r>
              <a:rPr lang="en-US" altLang="en-GB" sz="2000" dirty="0"/>
              <a:t>- 20</a:t>
            </a:r>
            <a:r>
              <a:rPr lang="en-GB" altLang="en-GB" sz="2000" dirty="0"/>
              <a:t>°</a:t>
            </a:r>
            <a:endParaRPr lang="en-GB" sz="2000" dirty="0"/>
          </a:p>
          <a:p>
            <a:pPr marL="285750" indent="-285750">
              <a:buFont typeface="Arial" panose="020B0604020202020204"/>
              <a:buChar char="•"/>
            </a:pPr>
            <a:r>
              <a:rPr lang="en-US" altLang="en-GB" sz="2000" dirty="0"/>
              <a:t>ROM can be done in patients with lumvar spondylosis and mechanical back pain</a:t>
            </a:r>
            <a:endParaRPr lang="en-GB" sz="2000" dirty="0"/>
          </a:p>
          <a:p>
            <a:pPr marL="285750" indent="-285750">
              <a:buFont typeface="Arial" panose="020B0604020202020204"/>
              <a:buChar char="•"/>
            </a:pPr>
            <a:r>
              <a:rPr lang="en-US" altLang="en-GB" sz="2000" dirty="0"/>
              <a:t>ROM should not be done in patients with acute back pain and PIVD</a:t>
            </a:r>
            <a:endParaRPr lang="en-GB" sz="2000" dirty="0"/>
          </a:p>
          <a:p>
            <a:pPr marL="285750" indent="-285750">
              <a:buFont typeface="Arial" panose="020B0604020202020204"/>
              <a:buChar char="•"/>
            </a:pPr>
            <a:r>
              <a:rPr lang="en-US" altLang="en-GB" sz="2000" dirty="0"/>
              <a:t>Normal end feel - tissue stretch</a:t>
            </a:r>
            <a:endParaRPr lang="en-GB" sz="20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a:xfrm>
            <a:off x="629841" y="457200"/>
            <a:ext cx="2949178" cy="1009650"/>
          </a:xfrm>
        </p:spPr>
        <p:txBody>
          <a:bodyPr>
            <a:noAutofit/>
          </a:bodyPr>
          <a:lstStyle/>
          <a:p>
            <a:r>
              <a:rPr lang="en-US" altLang="en-GB" sz="3600" i="1" dirty="0">
                <a:latin typeface="Noto Sans Oriya UI"/>
                <a:cs typeface="Noto Sans Oriya UI"/>
              </a:rPr>
              <a:t>JOINT PLAY - PPIVMs</a:t>
            </a:r>
            <a:endParaRPr lang="en-GB" sz="3600" i="1" dirty="0">
              <a:latin typeface="Noto Sans Oriya UI"/>
              <a:cs typeface="Noto Sans Oriya UI"/>
            </a:endParaRPr>
          </a:p>
        </p:txBody>
      </p:sp>
      <p:pic>
        <p:nvPicPr>
          <p:cNvPr id="2097161" name="Picture Placeholder 2097160"/>
          <p:cNvPicPr>
            <a:picLocks noGrp="1"/>
          </p:cNvPicPr>
          <p:nvPr>
            <p:ph type="pic" idx="1"/>
          </p:nvPr>
        </p:nvPicPr>
        <p:blipFill>
          <a:blip r:embed="rId1" cstate="print"/>
          <a:srcRect t="10520" b="10520"/>
          <a:stretch>
            <a:fillRect/>
          </a:stretch>
        </p:blipFill>
        <p:spPr>
          <a:xfrm rot="16200000">
            <a:off x="3887391" y="987426"/>
            <a:ext cx="4629150" cy="4873625"/>
          </a:xfrm>
        </p:spPr>
      </p:pic>
      <p:sp>
        <p:nvSpPr>
          <p:cNvPr id="1048641" name="Text Placeholder 1048640"/>
          <p:cNvSpPr>
            <a:spLocks noGrp="1"/>
          </p:cNvSpPr>
          <p:nvPr>
            <p:ph type="body" sz="half" idx="2"/>
          </p:nvPr>
        </p:nvSpPr>
        <p:spPr>
          <a:xfrm>
            <a:off x="629841" y="1466850"/>
            <a:ext cx="2949178" cy="4402138"/>
          </a:xfrm>
        </p:spPr>
        <p:txBody>
          <a:bodyPr>
            <a:noAutofit/>
          </a:bodyPr>
          <a:lstStyle/>
          <a:p>
            <a:r>
              <a:rPr lang="en-US" altLang="en-GB" sz="2000" dirty="0"/>
              <a:t>For spinal flexion - side lying, flexes both the knees, towards the chest</a:t>
            </a:r>
            <a:endParaRPr lang="en-GB" sz="2000" dirty="0"/>
          </a:p>
          <a:p>
            <a:r>
              <a:rPr lang="en-US" altLang="en-GB" sz="2000" dirty="0"/>
              <a:t>Palpate the spinous process with one hand, one finger on the spinous process, one finger above, one finger below the process</a:t>
            </a:r>
            <a:endParaRPr lang="en-GB" sz="2000" dirty="0"/>
          </a:p>
          <a:p>
            <a:r>
              <a:rPr lang="en-US" altLang="en-GB" sz="2000" dirty="0"/>
              <a:t>Examiner passively flexes and releases the patient's hip</a:t>
            </a:r>
            <a:endParaRPr lang="en-GB" sz="2000" dirty="0"/>
          </a:p>
          <a:p>
            <a:r>
              <a:rPr lang="en-US" altLang="en-GB" sz="2000" dirty="0"/>
              <a:t>Examiner should feel the gapping in spinous process, if no gapoing then hypomobile excessive gapping then hypermobile</a:t>
            </a:r>
            <a:endParaRPr lang="en-GB" sz="20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048641"/>
          <p:cNvSpPr>
            <a:spLocks noGrp="1"/>
          </p:cNvSpPr>
          <p:nvPr>
            <p:ph type="title"/>
          </p:nvPr>
        </p:nvSpPr>
        <p:spPr>
          <a:xfrm>
            <a:off x="629841" y="457200"/>
            <a:ext cx="2949178" cy="819150"/>
          </a:xfrm>
        </p:spPr>
        <p:txBody>
          <a:bodyPr>
            <a:normAutofit fontScale="90000"/>
          </a:bodyPr>
          <a:lstStyle/>
          <a:p>
            <a:r>
              <a:rPr lang="en-US" altLang="en-GB" sz="5400" i="1" dirty="0">
                <a:latin typeface="Noto Sans Oriya UI"/>
                <a:cs typeface="Noto Sans Oriya UI"/>
              </a:rPr>
              <a:t>PAIVMs</a:t>
            </a:r>
            <a:endParaRPr lang="en-GB" sz="5400" i="1" dirty="0">
              <a:latin typeface="Noto Sans Oriya UI"/>
              <a:cs typeface="Noto Sans Oriya UI"/>
            </a:endParaRPr>
          </a:p>
        </p:txBody>
      </p:sp>
      <p:pic>
        <p:nvPicPr>
          <p:cNvPr id="2097162" name="Picture Placeholder 2097161"/>
          <p:cNvPicPr>
            <a:picLocks noGrp="1"/>
          </p:cNvPicPr>
          <p:nvPr>
            <p:ph type="pic" idx="1"/>
          </p:nvPr>
        </p:nvPicPr>
        <p:blipFill>
          <a:blip r:embed="rId1" cstate="print"/>
          <a:srcRect l="14381" r="14381"/>
          <a:stretch>
            <a:fillRect/>
          </a:stretch>
        </p:blipFill>
        <p:spPr>
          <a:xfrm rot="10807665">
            <a:off x="3887391" y="987426"/>
            <a:ext cx="4629150" cy="4873625"/>
          </a:xfrm>
        </p:spPr>
      </p:pic>
      <p:sp>
        <p:nvSpPr>
          <p:cNvPr id="1048643" name="Text Placeholder 1048642"/>
          <p:cNvSpPr>
            <a:spLocks noGrp="1"/>
          </p:cNvSpPr>
          <p:nvPr>
            <p:ph type="body" sz="half" idx="2"/>
          </p:nvPr>
        </p:nvSpPr>
        <p:spPr>
          <a:xfrm>
            <a:off x="629841" y="1276350"/>
            <a:ext cx="2949178" cy="4592638"/>
          </a:xfrm>
        </p:spPr>
        <p:txBody>
          <a:bodyPr>
            <a:normAutofit/>
          </a:bodyPr>
          <a:lstStyle/>
          <a:p>
            <a:r>
              <a:rPr lang="en-US" altLang="en-GB" sz="2400" dirty="0"/>
              <a:t>Patient position is in prone lying</a:t>
            </a:r>
            <a:endParaRPr lang="en-GB" sz="2400" dirty="0"/>
          </a:p>
          <a:p>
            <a:r>
              <a:rPr lang="en-US" altLang="en-GB" sz="2400" dirty="0"/>
              <a:t>Palpate the lumbar spinous process from L1 to L5</a:t>
            </a:r>
            <a:endParaRPr lang="en-GB" sz="2400" dirty="0"/>
          </a:p>
          <a:p>
            <a:r>
              <a:rPr lang="en-US" altLang="en-GB" sz="2400" dirty="0"/>
              <a:t>Pressure is applied through thumbs with the vertebras being pushed anteriorly</a:t>
            </a:r>
            <a:endParaRPr lang="en-GB" sz="2400" dirty="0"/>
          </a:p>
          <a:p>
            <a:r>
              <a:rPr lang="en-US" altLang="en-GB" sz="2400" dirty="0"/>
              <a:t>Apply slow pressure and recognise the feel of the movement. </a:t>
            </a:r>
            <a:endParaRPr lang="en-GB" sz="2400" dirty="0"/>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p:txBody>
          <a:bodyPr>
            <a:normAutofit fontScale="90000"/>
          </a:bodyPr>
          <a:lstStyle/>
          <a:p>
            <a:r>
              <a:rPr lang="en-US" altLang="en-GB" sz="5400" i="1">
                <a:latin typeface="Noto Sans Oriya UI"/>
                <a:cs typeface="Noto Sans Oriya UI"/>
              </a:rPr>
              <a:t>MUSCLE EXAMINATION</a:t>
            </a:r>
            <a:endParaRPr lang="en-GB" sz="5400" i="1">
              <a:latin typeface="Noto Sans Oriya UI"/>
              <a:cs typeface="Noto Sans Oriya UI"/>
            </a:endParaRPr>
          </a:p>
        </p:txBody>
      </p:sp>
      <p:sp>
        <p:nvSpPr>
          <p:cNvPr id="1048645" name="Content Placeholder 1048644"/>
          <p:cNvSpPr>
            <a:spLocks noGrp="1"/>
          </p:cNvSpPr>
          <p:nvPr>
            <p:ph idx="1"/>
          </p:nvPr>
        </p:nvSpPr>
        <p:spPr/>
        <p:txBody>
          <a:bodyPr>
            <a:normAutofit/>
          </a:bodyPr>
          <a:lstStyle/>
          <a:p>
            <a:r>
              <a:rPr lang="en-US" altLang="en-GB"/>
              <a:t>Muscle strength - MMT</a:t>
            </a:r>
            <a:endParaRPr lang="en-GB"/>
          </a:p>
          <a:p>
            <a:r>
              <a:rPr lang="en-US" altLang="en-GB"/>
              <a:t>Muscle length/tightness - Hip flexors, piriformis, TFL, quadriceps, dorso Lumbar fascia </a:t>
            </a:r>
            <a:endParaRPr lang="en-GB"/>
          </a:p>
          <a:p>
            <a:r>
              <a:rPr lang="en-US" altLang="en-GB"/>
              <a:t>Resisted isometric movements - first tested in neutral position, patient is in seated</a:t>
            </a:r>
            <a:endParaRPr lang="en-GB"/>
          </a:p>
          <a:p>
            <a:pPr marL="0" indent="0">
              <a:buNone/>
            </a:pPr>
            <a:r>
              <a:rPr lang="en-US" altLang="en-GB"/>
              <a:t>  </a:t>
            </a:r>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590"/>
          <p:cNvSpPr>
            <a:spLocks noGrp="1"/>
          </p:cNvSpPr>
          <p:nvPr>
            <p:ph type="title"/>
          </p:nvPr>
        </p:nvSpPr>
        <p:spPr/>
        <p:txBody>
          <a:bodyPr/>
          <a:lstStyle/>
          <a:p>
            <a:r>
              <a:rPr lang="en-US" altLang="en-GB" sz="5400" i="1">
                <a:latin typeface="Noto Sans Oriya UI"/>
                <a:cs typeface="Noto Sans Oriya UI"/>
              </a:rPr>
              <a:t>NERVE EXAMINATION</a:t>
            </a:r>
            <a:endParaRPr lang="en-GB" sz="5400" i="1">
              <a:latin typeface="Noto Sans Oriya UI"/>
              <a:cs typeface="Noto Sans Oriya UI"/>
            </a:endParaRPr>
          </a:p>
        </p:txBody>
      </p:sp>
      <p:sp>
        <p:nvSpPr>
          <p:cNvPr id="1048592" name="Content Placeholder 1048591"/>
          <p:cNvSpPr>
            <a:spLocks noGrp="1"/>
          </p:cNvSpPr>
          <p:nvPr>
            <p:ph idx="1"/>
          </p:nvPr>
        </p:nvSpPr>
        <p:spPr/>
        <p:txBody>
          <a:bodyPr>
            <a:normAutofit fontScale="96786" lnSpcReduction="10000"/>
          </a:bodyPr>
          <a:lstStyle/>
          <a:p>
            <a:pPr marL="0" indent="0">
              <a:buNone/>
            </a:pPr>
            <a:r>
              <a:rPr lang="en-US" altLang="en-GB"/>
              <a:t>Myotomes - a) L2 - Hip flexion                    </a:t>
            </a:r>
            <a:endParaRPr lang="en-GB"/>
          </a:p>
          <a:p>
            <a:pPr marL="0" indent="0">
              <a:buNone/>
            </a:pPr>
            <a:r>
              <a:rPr lang="en-US" altLang="en-GB"/>
              <a:t>                       b) L3 - Knee extension</a:t>
            </a:r>
            <a:endParaRPr lang="en-GB"/>
          </a:p>
          <a:p>
            <a:pPr marL="0" indent="0">
              <a:buNone/>
            </a:pPr>
            <a:r>
              <a:rPr lang="en-US" altLang="en-GB"/>
              <a:t>                       c) L4 - Ankle dorsiflexion</a:t>
            </a:r>
            <a:endParaRPr lang="en-GB"/>
          </a:p>
          <a:p>
            <a:pPr marL="0" indent="0">
              <a:buNone/>
            </a:pPr>
            <a:r>
              <a:rPr lang="en-US" altLang="en-GB"/>
              <a:t>                       d) L5 - Great toe extension</a:t>
            </a:r>
            <a:endParaRPr lang="en-GB"/>
          </a:p>
          <a:p>
            <a:pPr marL="0" indent="0">
              <a:buNone/>
            </a:pPr>
            <a:r>
              <a:rPr lang="en-US" altLang="en-GB"/>
              <a:t>                       e) S1 - Ankle plantar flexion</a:t>
            </a:r>
            <a:endParaRPr lang="en-GB"/>
          </a:p>
          <a:p>
            <a:pPr marL="0" indent="0">
              <a:buNone/>
            </a:pPr>
            <a:r>
              <a:rPr lang="en-US" altLang="en-GB"/>
              <a:t>                       f) S2 - Knee flexion</a:t>
            </a:r>
            <a:endParaRPr lang="en-GB"/>
          </a:p>
          <a:p>
            <a:pPr marL="0" indent="0">
              <a:buNone/>
            </a:pPr>
            <a:r>
              <a:rPr lang="en-US" altLang="en-GB"/>
              <a:t>Reflex testing - Patellar ( knee jerk) : L3-L4</a:t>
            </a:r>
            <a:endParaRPr lang="en-GB"/>
          </a:p>
          <a:p>
            <a:pPr marL="0" indent="0">
              <a:buNone/>
            </a:pPr>
            <a:r>
              <a:rPr lang="en-US" altLang="en-GB"/>
              <a:t>                            Achilles (ankle) : S1- S2</a:t>
            </a:r>
            <a:endParaRPr lang="en-GB"/>
          </a:p>
          <a:p>
            <a:pPr marL="0" indent="0">
              <a:buNone/>
            </a:pPr>
            <a:r>
              <a:rPr lang="en-US" altLang="en-GB"/>
              <a:t>                            Superficial abdominal reflex : T7 - T12</a:t>
            </a:r>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p:nvPr/>
        </p:nvPicPr>
        <p:blipFill>
          <a:blip r:embed="rId1" cstate="print"/>
          <a:stretch>
            <a:fillRect/>
          </a:stretch>
        </p:blipFill>
        <p:spPr>
          <a:xfrm>
            <a:off x="1064823" y="0"/>
            <a:ext cx="7014353" cy="6894674"/>
          </a:xfrm>
          <a:prstGeom prst="rect">
            <a:avLst/>
          </a:prstGeom>
        </p:spPr>
      </p:pic>
      <p:sp>
        <p:nvSpPr>
          <p:cNvPr id="3" name="Slide Number Placeholder 2"/>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048588"/>
          <p:cNvSpPr>
            <a:spLocks noGrp="1"/>
          </p:cNvSpPr>
          <p:nvPr>
            <p:ph type="title"/>
          </p:nvPr>
        </p:nvSpPr>
        <p:spPr/>
        <p:txBody>
          <a:bodyPr/>
          <a:lstStyle/>
          <a:p>
            <a:r>
              <a:rPr lang="en-US" altLang="en-GB" sz="5400" i="1">
                <a:latin typeface="Noto Sans Oriya UI"/>
                <a:cs typeface="Noto Sans Oriya UI"/>
              </a:rPr>
              <a:t>CONTD..</a:t>
            </a:r>
            <a:endParaRPr lang="en-GB" sz="5400" i="1">
              <a:latin typeface="Noto Sans Oriya UI"/>
              <a:cs typeface="Noto Sans Oriya UI"/>
            </a:endParaRPr>
          </a:p>
        </p:txBody>
      </p:sp>
      <p:sp>
        <p:nvSpPr>
          <p:cNvPr id="1048590" name="Content Placeholder 1048589"/>
          <p:cNvSpPr>
            <a:spLocks noGrp="1"/>
          </p:cNvSpPr>
          <p:nvPr>
            <p:ph idx="1"/>
          </p:nvPr>
        </p:nvSpPr>
        <p:spPr/>
        <p:txBody>
          <a:bodyPr/>
          <a:lstStyle/>
          <a:p>
            <a:r>
              <a:rPr lang="en-US" altLang="en-GB"/>
              <a:t>Limb length - Apparent limb length discrepancy maybe found in sciatic list</a:t>
            </a:r>
            <a:endParaRPr lang="en-GB"/>
          </a:p>
          <a:p>
            <a:r>
              <a:rPr lang="en-US" altLang="en-GB"/>
              <a:t>Investigations - </a:t>
            </a:r>
            <a:endParaRPr lang="en-GB"/>
          </a:p>
          <a:p>
            <a:pPr marL="514350" indent="-514350">
              <a:buFont typeface="+mj-lt"/>
              <a:buAutoNum type="alphaLcPeriod"/>
            </a:pPr>
            <a:r>
              <a:rPr lang="en-US" altLang="en-GB"/>
              <a:t>Plain film radiography</a:t>
            </a:r>
            <a:endParaRPr lang="en-GB"/>
          </a:p>
          <a:p>
            <a:pPr marL="514350" indent="-514350">
              <a:buFont typeface="+mj-lt"/>
              <a:buAutoNum type="alphaLcPeriod"/>
            </a:pPr>
            <a:r>
              <a:rPr lang="en-US" altLang="en-GB"/>
              <a:t>CT scan</a:t>
            </a:r>
            <a:endParaRPr lang="en-GB"/>
          </a:p>
          <a:p>
            <a:pPr marL="514350" indent="-514350">
              <a:buFont typeface="+mj-lt"/>
              <a:buAutoNum type="alphaLcPeriod"/>
            </a:pPr>
            <a:r>
              <a:rPr lang="en-US" altLang="en-GB"/>
              <a:t>MRI</a:t>
            </a:r>
            <a:endParaRPr lang="en-GB"/>
          </a:p>
          <a:p>
            <a:pPr marL="514350" indent="-514350">
              <a:buFont typeface="+mj-lt"/>
              <a:buAutoNum type="alphaLcPeriod"/>
            </a:pPr>
            <a:r>
              <a:rPr lang="en-US" altLang="en-GB"/>
              <a:t>Radionuclide imaging (bone scans)</a:t>
            </a:r>
            <a:endParaRPr lang="en-GB"/>
          </a:p>
          <a:p>
            <a:pPr marL="514350" indent="-514350">
              <a:buFont typeface="+mj-lt"/>
              <a:buAutoNum type="alphaLcPeriod"/>
            </a:pPr>
            <a:r>
              <a:rPr lang="en-US" altLang="en-GB"/>
              <a:t>Discography</a:t>
            </a:r>
            <a:endParaRPr lang="en-GB"/>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Questions</a:t>
            </a:r>
            <a:endParaRPr lang="en-US" dirty="0"/>
          </a:p>
        </p:txBody>
      </p:sp>
      <p:sp>
        <p:nvSpPr>
          <p:cNvPr id="3" name="Content Placeholder 2"/>
          <p:cNvSpPr>
            <a:spLocks noGrp="1"/>
          </p:cNvSpPr>
          <p:nvPr>
            <p:ph idx="1"/>
          </p:nvPr>
        </p:nvSpPr>
        <p:spPr/>
        <p:txBody>
          <a:bodyPr/>
          <a:lstStyle/>
          <a:p>
            <a:r>
              <a:rPr lang="en-US" dirty="0" smtClean="0"/>
              <a:t>Core muscle strength assessment</a:t>
            </a:r>
            <a:endParaRPr lang="en-US" dirty="0" smtClean="0"/>
          </a:p>
          <a:p>
            <a:r>
              <a:rPr lang="en-US" dirty="0" smtClean="0"/>
              <a:t>Difference between structural and functional scoliosis</a:t>
            </a:r>
            <a:endParaRPr lang="en-US" dirty="0" smtClean="0"/>
          </a:p>
          <a:p>
            <a:r>
              <a:rPr lang="en-US" dirty="0" smtClean="0"/>
              <a:t>Pelvic cross syndrome</a:t>
            </a:r>
            <a:endParaRPr lang="en-US" dirty="0" smtClean="0"/>
          </a:p>
          <a:p>
            <a:endParaRPr lang="en-US" dirty="0"/>
          </a:p>
        </p:txBody>
      </p:sp>
      <p:sp>
        <p:nvSpPr>
          <p:cNvPr id="4" name="Footer Placeholder 3"/>
          <p:cNvSpPr>
            <a:spLocks noGrp="1"/>
          </p:cNvSpPr>
          <p:nvPr>
            <p:ph type="ftr" sz="quarter" idx="11"/>
          </p:nvPr>
        </p:nvSpPr>
        <p:spPr/>
        <p:txBody>
          <a:bodyPr/>
          <a:lstStyle/>
          <a:p>
            <a:r>
              <a:rPr lang="en-US" altLang="zh-CN" smtClean="0"/>
              <a:t>SKW</a:t>
            </a:r>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p:nvPr/>
        </p:nvPicPr>
        <p:blipFill>
          <a:blip r:embed="rId1"/>
          <a:stretch>
            <a:fillRect/>
          </a:stretch>
        </p:blipFill>
        <p:spPr>
          <a:xfrm>
            <a:off x="77048" y="0"/>
            <a:ext cx="8989903" cy="6858000"/>
          </a:xfrm>
          <a:prstGeom prst="rect">
            <a:avLst/>
          </a:prstGeom>
        </p:spPr>
      </p:pic>
      <p:sp>
        <p:nvSpPr>
          <p:cNvPr id="3" name="Slide Number Placeholder 2"/>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understand and demonstrate </a:t>
            </a:r>
            <a:r>
              <a:rPr lang="en-US" smtClean="0"/>
              <a:t>the procedures </a:t>
            </a:r>
            <a:r>
              <a:rPr lang="en-US" dirty="0" smtClean="0"/>
              <a:t>for performing Lumbar </a:t>
            </a:r>
            <a:r>
              <a:rPr lang="en-US" smtClean="0"/>
              <a:t>spine assessment.</a:t>
            </a:r>
            <a:endParaRPr lang="en-US"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048589"/>
          <p:cNvSpPr>
            <a:spLocks noGrp="1"/>
          </p:cNvSpPr>
          <p:nvPr>
            <p:ph type="title"/>
          </p:nvPr>
        </p:nvSpPr>
        <p:spPr/>
        <p:txBody>
          <a:bodyPr>
            <a:normAutofit/>
          </a:bodyPr>
          <a:lstStyle/>
          <a:p>
            <a:pPr algn="ctr"/>
            <a:r>
              <a:rPr lang="en-US" altLang="en-GB" sz="6600" i="1" dirty="0">
                <a:solidFill>
                  <a:srgbClr val="36363D"/>
                </a:solidFill>
                <a:latin typeface="Noto Sans Oriya UI"/>
                <a:cs typeface="Noto Sans Oriya UI"/>
              </a:rPr>
              <a:t>INTRODUCTION</a:t>
            </a:r>
            <a:endParaRPr lang="en-GB" sz="6000" i="1" dirty="0">
              <a:solidFill>
                <a:srgbClr val="36363D"/>
              </a:solidFill>
              <a:latin typeface="Noto Sans Oriya UI"/>
              <a:cs typeface="Noto Sans Oriya UI"/>
            </a:endParaRPr>
          </a:p>
        </p:txBody>
      </p:sp>
      <p:sp>
        <p:nvSpPr>
          <p:cNvPr id="1048601" name="Content Placeholder 1048590"/>
          <p:cNvSpPr>
            <a:spLocks noGrp="1"/>
          </p:cNvSpPr>
          <p:nvPr>
            <p:ph idx="1"/>
          </p:nvPr>
        </p:nvSpPr>
        <p:spPr/>
        <p:txBody>
          <a:bodyPr/>
          <a:lstStyle/>
          <a:p>
            <a:r>
              <a:rPr lang="en-US" altLang="en-GB"/>
              <a:t>L1-L5</a:t>
            </a:r>
            <a:endParaRPr lang="en-GB"/>
          </a:p>
          <a:p>
            <a:r>
              <a:rPr lang="en-US" altLang="en-GB"/>
              <a:t>Large size</a:t>
            </a:r>
            <a:endParaRPr lang="en-GB"/>
          </a:p>
          <a:p>
            <a:r>
              <a:rPr lang="en-US" altLang="en-GB"/>
              <a:t>Kidney shaped body</a:t>
            </a:r>
            <a:endParaRPr lang="en-GB"/>
          </a:p>
          <a:p>
            <a:r>
              <a:rPr lang="en-US" altLang="en-GB"/>
              <a:t>Absence of foramen in </a:t>
            </a:r>
            <a:endParaRPr lang="en-GB"/>
          </a:p>
          <a:p>
            <a:pPr marL="0" indent="0">
              <a:buNone/>
            </a:pPr>
            <a:r>
              <a:rPr lang="en-US" altLang="en-GB"/>
              <a:t>transverse process</a:t>
            </a:r>
            <a:endParaRPr lang="en-GB"/>
          </a:p>
          <a:p>
            <a:r>
              <a:rPr lang="en-US" altLang="en-GB"/>
              <a:t>10 pairs of facet joints</a:t>
            </a:r>
            <a:endParaRPr lang="en-GB"/>
          </a:p>
          <a:p>
            <a:r>
              <a:rPr lang="en-US" altLang="en-GB"/>
              <a:t>Resting and closed pack</a:t>
            </a:r>
            <a:endParaRPr lang="en-GB"/>
          </a:p>
          <a:p>
            <a:pPr marL="0" indent="0">
              <a:buNone/>
            </a:pPr>
            <a:r>
              <a:rPr lang="en-US" altLang="en-GB"/>
              <a:t>position</a:t>
            </a:r>
            <a:endParaRPr lang="en-GB"/>
          </a:p>
        </p:txBody>
      </p:sp>
      <p:pic>
        <p:nvPicPr>
          <p:cNvPr id="2097154" name="Picture 2097151"/>
          <p:cNvPicPr/>
          <p:nvPr/>
        </p:nvPicPr>
        <p:blipFill>
          <a:blip r:embed="rId1"/>
          <a:stretch>
            <a:fillRect/>
          </a:stretch>
        </p:blipFill>
        <p:spPr>
          <a:xfrm>
            <a:off x="5644373" y="2279562"/>
            <a:ext cx="2509100" cy="3897401"/>
          </a:xfrm>
          <a:prstGeom prst="rect">
            <a:avLst/>
          </a:prstGeom>
        </p:spPr>
      </p:pic>
      <p:sp>
        <p:nvSpPr>
          <p:cNvPr id="5" name="Slide Number Placeholder 4"/>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6" name="Footer Placeholder 5"/>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048585"/>
          <p:cNvSpPr>
            <a:spLocks noGrp="1"/>
          </p:cNvSpPr>
          <p:nvPr>
            <p:ph type="title"/>
          </p:nvPr>
        </p:nvSpPr>
        <p:spPr/>
        <p:txBody>
          <a:bodyPr>
            <a:normAutofit/>
          </a:bodyPr>
          <a:lstStyle/>
          <a:p>
            <a:r>
              <a:rPr lang="en-US" altLang="en-GB" sz="5400" i="1" dirty="0">
                <a:latin typeface="Noto Sans SC Regular"/>
                <a:ea typeface="Noto Sans SC Regular"/>
                <a:cs typeface="Noto Sans SC Regular"/>
              </a:rPr>
              <a:t>DEMOGRAPHIC DATA</a:t>
            </a:r>
            <a:endParaRPr lang="en-GB" sz="5400" i="1" dirty="0">
              <a:latin typeface="Noto Sans SC Regular"/>
              <a:ea typeface="Noto Sans SC Regular"/>
              <a:cs typeface="Noto Sans SC Regular"/>
            </a:endParaRPr>
          </a:p>
        </p:txBody>
      </p:sp>
      <p:sp>
        <p:nvSpPr>
          <p:cNvPr id="1048603" name="Content Placeholder 1048586"/>
          <p:cNvSpPr>
            <a:spLocks noGrp="1"/>
          </p:cNvSpPr>
          <p:nvPr>
            <p:ph idx="1"/>
          </p:nvPr>
        </p:nvSpPr>
        <p:spPr/>
        <p:txBody>
          <a:bodyPr>
            <a:noAutofit/>
          </a:bodyPr>
          <a:lstStyle/>
          <a:p>
            <a:r>
              <a:rPr lang="en-US" altLang="en-GB" sz="2400">
                <a:latin typeface="Noto Sans Lao"/>
                <a:ea typeface="Noto Sans KR Regular"/>
                <a:cs typeface="Noto Sans Lao"/>
              </a:rPr>
              <a:t>Name </a:t>
            </a:r>
            <a:endParaRPr lang="en-GB" sz="2400">
              <a:latin typeface="Noto Sans Lao"/>
              <a:ea typeface="Noto Sans KR Regular"/>
              <a:cs typeface="Noto Sans Lao"/>
            </a:endParaRPr>
          </a:p>
          <a:p>
            <a:r>
              <a:rPr lang="en-US" altLang="en-GB" sz="2400">
                <a:latin typeface="Noto Sans Lao"/>
                <a:ea typeface="Noto Sans KR Regular"/>
                <a:cs typeface="Noto Sans Lao"/>
              </a:rPr>
              <a:t>Age</a:t>
            </a:r>
            <a:endParaRPr lang="en-GB" sz="2400">
              <a:latin typeface="Noto Sans Lao"/>
              <a:ea typeface="Noto Sans KR Regular"/>
              <a:cs typeface="Noto Sans Lao"/>
            </a:endParaRPr>
          </a:p>
          <a:p>
            <a:r>
              <a:rPr lang="en-US" altLang="en-GB" sz="2400">
                <a:latin typeface="Noto Sans Lao"/>
                <a:ea typeface="Noto Sans KR Regular"/>
                <a:cs typeface="Noto Sans Lao"/>
              </a:rPr>
              <a:t>Gender</a:t>
            </a:r>
            <a:endParaRPr lang="en-GB" sz="2400">
              <a:latin typeface="Noto Sans Lao"/>
              <a:ea typeface="Noto Sans KR Regular"/>
              <a:cs typeface="Noto Sans Lao"/>
            </a:endParaRPr>
          </a:p>
          <a:p>
            <a:r>
              <a:rPr lang="en-US" altLang="en-GB" sz="2400">
                <a:latin typeface="Noto Sans Lao"/>
                <a:ea typeface="Noto Sans KR Regular"/>
                <a:cs typeface="Noto Sans Lao"/>
              </a:rPr>
              <a:t>Occupation</a:t>
            </a:r>
            <a:endParaRPr lang="en-GB" sz="2400">
              <a:latin typeface="Noto Sans Lao"/>
              <a:ea typeface="Noto Sans KR Regular"/>
              <a:cs typeface="Noto Sans Lao"/>
            </a:endParaRPr>
          </a:p>
          <a:p>
            <a:r>
              <a:rPr lang="en-US" altLang="en-GB" sz="2400">
                <a:latin typeface="Noto Sans Lao"/>
                <a:ea typeface="Noto Sans KR Regular"/>
                <a:cs typeface="Noto Sans Lao"/>
              </a:rPr>
              <a:t>Religion</a:t>
            </a:r>
            <a:endParaRPr lang="en-GB" sz="2400">
              <a:latin typeface="Noto Sans Lao"/>
              <a:ea typeface="Noto Sans KR Regular"/>
              <a:cs typeface="Noto Sans Lao"/>
            </a:endParaRPr>
          </a:p>
          <a:p>
            <a:r>
              <a:rPr lang="en-US" altLang="en-GB" sz="2400">
                <a:latin typeface="Noto Sans Lao"/>
                <a:ea typeface="Noto Sans KR Regular"/>
                <a:cs typeface="Noto Sans Lao"/>
              </a:rPr>
              <a:t>Dominance</a:t>
            </a:r>
            <a:endParaRPr lang="en-GB" sz="2400">
              <a:latin typeface="Noto Sans Lao"/>
              <a:ea typeface="Noto Sans KR Regular"/>
              <a:cs typeface="Noto Sans Lao"/>
            </a:endParaRPr>
          </a:p>
          <a:p>
            <a:r>
              <a:rPr lang="en-US" altLang="en-GB" sz="2400">
                <a:latin typeface="Noto Sans Lao"/>
                <a:ea typeface="Noto Sans KR Regular"/>
                <a:cs typeface="Noto Sans Lao"/>
              </a:rPr>
              <a:t>D.O.A and D.O.E</a:t>
            </a:r>
            <a:endParaRPr lang="en-GB" sz="2400">
              <a:latin typeface="Noto Sans Lao"/>
              <a:ea typeface="Noto Sans KR Regular"/>
              <a:cs typeface="Noto Sans Lao"/>
            </a:endParaRPr>
          </a:p>
          <a:p>
            <a:r>
              <a:rPr lang="en-US" altLang="en-GB" sz="2400">
                <a:latin typeface="Noto Sans Lao"/>
                <a:ea typeface="Noto Sans KR Regular"/>
                <a:cs typeface="Noto Sans Lao"/>
              </a:rPr>
              <a:t>IPD/OPD No</a:t>
            </a:r>
            <a:endParaRPr lang="en-GB" sz="2400">
              <a:latin typeface="Noto Sans Lao"/>
              <a:ea typeface="Noto Sans KR Regular"/>
              <a:cs typeface="Noto Sans Lao"/>
            </a:endParaRPr>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587"/>
          <p:cNvSpPr>
            <a:spLocks noGrp="1"/>
          </p:cNvSpPr>
          <p:nvPr>
            <p:ph type="title"/>
          </p:nvPr>
        </p:nvSpPr>
        <p:spPr/>
        <p:txBody>
          <a:bodyPr/>
          <a:lstStyle/>
          <a:p>
            <a:r>
              <a:rPr lang="en-US" altLang="en-GB" sz="5400" i="1" dirty="0">
                <a:latin typeface="Noto Sans SC Regular"/>
                <a:ea typeface="Noto Sans SC Regular"/>
                <a:cs typeface="Noto Sans SC Regular"/>
              </a:rPr>
              <a:t>CHIEF COMPLAINTS</a:t>
            </a:r>
            <a:endParaRPr lang="en-GB" sz="5400" i="1" dirty="0">
              <a:latin typeface="Noto Sans SC Regular"/>
              <a:ea typeface="Noto Sans SC Regular"/>
              <a:cs typeface="Noto Sans SC Regular"/>
            </a:endParaRPr>
          </a:p>
        </p:txBody>
      </p:sp>
      <p:sp>
        <p:nvSpPr>
          <p:cNvPr id="1048605" name="Content Placeholder 1048588"/>
          <p:cNvSpPr>
            <a:spLocks noGrp="1"/>
          </p:cNvSpPr>
          <p:nvPr>
            <p:ph idx="1"/>
          </p:nvPr>
        </p:nvSpPr>
        <p:spPr/>
        <p:txBody>
          <a:bodyPr>
            <a:normAutofit fontScale="96429"/>
          </a:bodyPr>
          <a:lstStyle/>
          <a:p>
            <a:r>
              <a:rPr lang="en-US" altLang="en-GB" dirty="0"/>
              <a:t>Back pain (Where?)</a:t>
            </a:r>
            <a:endParaRPr lang="en-GB" dirty="0"/>
          </a:p>
          <a:p>
            <a:r>
              <a:rPr lang="en-US" altLang="en-GB" dirty="0"/>
              <a:t>Reduced range of motion</a:t>
            </a:r>
            <a:endParaRPr lang="en-GB" dirty="0"/>
          </a:p>
          <a:p>
            <a:r>
              <a:rPr lang="en-US" altLang="en-GB" dirty="0"/>
              <a:t>Weakness and sensory loss</a:t>
            </a:r>
            <a:endParaRPr lang="en-GB" dirty="0"/>
          </a:p>
          <a:p>
            <a:r>
              <a:rPr lang="en-US" altLang="en-GB" dirty="0"/>
              <a:t>Conditions include - </a:t>
            </a:r>
            <a:endParaRPr lang="en-GB" dirty="0"/>
          </a:p>
          <a:p>
            <a:pPr marL="0" indent="0">
              <a:buNone/>
            </a:pPr>
            <a:r>
              <a:rPr lang="en-US" altLang="en-GB" dirty="0"/>
              <a:t>Low back pain, spondylosis, spondylolysis, spondylolisthesis, retrolisthesis, sciatica, scoliosis,cauda equina syndrome, lumbar disc herniation, lower cross syndrome, PIVD,SI joint dysfunction, lumbar canal stenosis, repetative stress disorder</a:t>
            </a:r>
            <a:endParaRPr lang="en-GB"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628650" y="255324"/>
            <a:ext cx="7886700" cy="1764733"/>
          </a:xfrm>
        </p:spPr>
        <p:txBody>
          <a:bodyPr>
            <a:noAutofit/>
          </a:bodyPr>
          <a:lstStyle/>
          <a:p>
            <a:r>
              <a:rPr lang="en-IN" sz="5400" i="1" dirty="0">
                <a:latin typeface="Noto Sans Oriya UI"/>
                <a:cs typeface="Noto Sans Oriya UI"/>
              </a:rPr>
              <a:t>HISTORY OF PRESENTING ILLNESS</a:t>
            </a:r>
            <a:endParaRPr lang="en-IN" sz="5400" i="1" dirty="0">
              <a:latin typeface="Noto Sans Oriya UI"/>
              <a:cs typeface="Noto Sans Oriya UI"/>
            </a:endParaRPr>
          </a:p>
        </p:txBody>
      </p:sp>
      <p:sp>
        <p:nvSpPr>
          <p:cNvPr id="1048607" name="Content Placeholder 2"/>
          <p:cNvSpPr>
            <a:spLocks noGrp="1"/>
          </p:cNvSpPr>
          <p:nvPr>
            <p:ph idx="1"/>
          </p:nvPr>
        </p:nvSpPr>
        <p:spPr>
          <a:xfrm>
            <a:off x="856060" y="2544365"/>
            <a:ext cx="7429499" cy="3389219"/>
          </a:xfrm>
        </p:spPr>
        <p:txBody>
          <a:bodyPr>
            <a:normAutofit fontScale="96786"/>
          </a:bodyPr>
          <a:lstStyle/>
          <a:p>
            <a:pPr marL="0" indent="0">
              <a:buNone/>
            </a:pPr>
            <a:r>
              <a:rPr lang="en-IN" dirty="0"/>
              <a:t>1. What was the mechanism of injury and how did it occur ?</a:t>
            </a:r>
            <a:endParaRPr lang="en-IN" dirty="0"/>
          </a:p>
          <a:p>
            <a:pPr marL="0" indent="0">
              <a:buNone/>
            </a:pPr>
            <a:r>
              <a:rPr lang="en-IN" dirty="0"/>
              <a:t>2. If major trauma was involved?</a:t>
            </a:r>
            <a:endParaRPr lang="en-IN" dirty="0"/>
          </a:p>
          <a:p>
            <a:pPr marL="0" indent="0">
              <a:buNone/>
            </a:pPr>
            <a:r>
              <a:rPr lang="en-IN" dirty="0"/>
              <a:t>3. Has the lumbar spine injured before?</a:t>
            </a:r>
            <a:endParaRPr lang="en-IN" dirty="0"/>
          </a:p>
          <a:p>
            <a:pPr marL="0" indent="0">
              <a:buNone/>
            </a:pPr>
            <a:r>
              <a:rPr lang="en-IN" dirty="0"/>
              <a:t>4. What is patient able and unable to do functionally?</a:t>
            </a:r>
            <a:endParaRPr lang="en-IN" dirty="0"/>
          </a:p>
          <a:p>
            <a:pPr marL="0" indent="0">
              <a:buNone/>
            </a:pPr>
            <a:r>
              <a:rPr lang="en-IN" dirty="0"/>
              <a:t>5. How long has the problem bothered the patient?</a:t>
            </a:r>
            <a:endParaRPr lang="en-IN" dirty="0"/>
          </a:p>
          <a:p>
            <a:pPr marL="342900" indent="-342900">
              <a:buFont typeface="+mj-lt"/>
              <a:buAutoNum type="arabicPeriod"/>
            </a:pPr>
            <a:endParaRPr lang="en-IN" dirty="0"/>
          </a:p>
          <a:p>
            <a:pPr marL="342900" indent="-342900">
              <a:buFont typeface="+mj-lt"/>
              <a:buAutoNum type="arabicPeriod"/>
            </a:pPr>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IN" sz="5400" i="1" dirty="0">
                <a:latin typeface="Noto Sans Oriya UI"/>
                <a:cs typeface="Noto Sans Oriya UI"/>
              </a:rPr>
              <a:t>PAIN ASSESSMENT</a:t>
            </a:r>
            <a:endParaRPr lang="en-IN" sz="5400" i="1" dirty="0">
              <a:latin typeface="Noto Sans Oriya UI"/>
              <a:cs typeface="Noto Sans Oriya UI"/>
            </a:endParaRPr>
          </a:p>
        </p:txBody>
      </p:sp>
      <p:sp>
        <p:nvSpPr>
          <p:cNvPr id="1048609" name="Content Placeholder 2"/>
          <p:cNvSpPr>
            <a:spLocks noGrp="1"/>
          </p:cNvSpPr>
          <p:nvPr>
            <p:ph idx="1"/>
          </p:nvPr>
        </p:nvSpPr>
        <p:spPr/>
        <p:txBody>
          <a:bodyPr>
            <a:normAutofit fontScale="96786"/>
          </a:bodyPr>
          <a:lstStyle/>
          <a:p>
            <a:pPr marL="0" indent="0">
              <a:buNone/>
            </a:pPr>
            <a:r>
              <a:rPr lang="en-IN" dirty="0"/>
              <a:t>a) What is the area of current symptoms ?</a:t>
            </a:r>
            <a:endParaRPr lang="en-IN" dirty="0"/>
          </a:p>
          <a:p>
            <a:pPr marL="0" indent="0">
              <a:buNone/>
            </a:pPr>
            <a:r>
              <a:rPr lang="en-IN" dirty="0"/>
              <a:t>b) What type and quality of pain is exhibited ?</a:t>
            </a:r>
            <a:endParaRPr lang="en-IN" dirty="0"/>
          </a:p>
          <a:p>
            <a:pPr marL="0" indent="0">
              <a:buNone/>
            </a:pPr>
            <a:r>
              <a:rPr lang="en-IN" dirty="0"/>
              <a:t>c) How much the intensity and duration of pain ?</a:t>
            </a:r>
            <a:endParaRPr lang="en-IN" dirty="0"/>
          </a:p>
          <a:p>
            <a:pPr marL="0" indent="0">
              <a:buNone/>
            </a:pPr>
            <a:r>
              <a:rPr lang="en-IN" dirty="0"/>
              <a:t>d) What is the nature of pain ?</a:t>
            </a:r>
            <a:endParaRPr lang="en-IN" dirty="0"/>
          </a:p>
          <a:p>
            <a:pPr marL="0" indent="0">
              <a:buNone/>
            </a:pPr>
            <a:r>
              <a:rPr lang="en-IN" dirty="0"/>
              <a:t>e) What type of sensations does the patient feel, and where are these abnormal sensations ?</a:t>
            </a:r>
            <a:endParaRPr lang="en-IN" dirty="0"/>
          </a:p>
          <a:p>
            <a:pPr marL="0" indent="0">
              <a:buNone/>
            </a:pPr>
            <a:r>
              <a:rPr lang="en-IN" dirty="0"/>
              <a:t>f) Aggravating factors ?</a:t>
            </a:r>
            <a:endParaRPr lang="en-IN" dirty="0"/>
          </a:p>
          <a:p>
            <a:pPr marL="0" indent="0">
              <a:buNone/>
            </a:pPr>
            <a:r>
              <a:rPr lang="en-IN" dirty="0"/>
              <a:t>g) Easing factors ?</a:t>
            </a:r>
            <a:endParaRPr lang="en-IN" dirty="0"/>
          </a:p>
          <a:p>
            <a:pPr marL="0" indent="0">
              <a:buNone/>
            </a:pPr>
            <a:r>
              <a:rPr lang="en-IN" dirty="0"/>
              <a:t>h) Any radiation of pain?</a:t>
            </a:r>
            <a:endParaRPr lang="en-IN" dirty="0"/>
          </a:p>
          <a:p>
            <a:pPr marL="457200" indent="-457200">
              <a:buFont typeface="+mj-lt"/>
              <a:buAutoNum type="alphaLcParenR"/>
            </a:pPr>
            <a:endParaRPr lang="en-IN" dirty="0"/>
          </a:p>
          <a:p>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IN" sz="5400" i="1" dirty="0">
                <a:latin typeface="Noto Sans Oriya UI"/>
                <a:cs typeface="Noto Sans Oriya UI"/>
              </a:rPr>
              <a:t>CONTD..</a:t>
            </a:r>
            <a:endParaRPr lang="en-IN" sz="5400" i="1" dirty="0">
              <a:latin typeface="Noto Sans Oriya UI"/>
              <a:cs typeface="Noto Sans Oriya UI"/>
            </a:endParaRPr>
          </a:p>
        </p:txBody>
      </p:sp>
      <p:sp>
        <p:nvSpPr>
          <p:cNvPr id="1048611" name="Content Placeholder 2"/>
          <p:cNvSpPr>
            <a:spLocks noGrp="1"/>
          </p:cNvSpPr>
          <p:nvPr>
            <p:ph idx="1"/>
          </p:nvPr>
        </p:nvSpPr>
        <p:spPr/>
        <p:txBody>
          <a:bodyPr/>
          <a:lstStyle/>
          <a:p>
            <a:r>
              <a:rPr lang="en-IN" dirty="0"/>
              <a:t>h) Any radiation of pain?</a:t>
            </a:r>
            <a:endParaRPr lang="en-IN" dirty="0"/>
          </a:p>
          <a:p>
            <a:r>
              <a:rPr lang="en-IN" dirty="0"/>
              <a:t>i) Is there any pain associated with laughing ,coughing, sneezing, deep breathing?</a:t>
            </a:r>
            <a:endParaRPr lang="en-IN" dirty="0"/>
          </a:p>
          <a:p>
            <a:r>
              <a:rPr lang="en-IN" dirty="0"/>
              <a:t>j) Diurnal variation of pain?</a:t>
            </a:r>
            <a:endParaRPr lang="en-IN" dirty="0"/>
          </a:p>
          <a:p>
            <a:r>
              <a:rPr lang="en-IN" dirty="0"/>
              <a:t>k) Is paraesthesia or anesthesia present?</a:t>
            </a:r>
            <a:endParaRPr lang="en-IN" dirty="0"/>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fld>
            <a:endParaRPr lang="zh-CN" altLang="en-US"/>
          </a:p>
        </p:txBody>
      </p:sp>
      <p:sp>
        <p:nvSpPr>
          <p:cNvPr id="5" name="Footer Placeholder 4"/>
          <p:cNvSpPr>
            <a:spLocks noGrp="1"/>
          </p:cNvSpPr>
          <p:nvPr>
            <p:ph type="ftr" sz="quarter" idx="11"/>
          </p:nvPr>
        </p:nvSpPr>
        <p:spPr/>
        <p:txBody>
          <a:bodyPr/>
          <a:lstStyle/>
          <a:p>
            <a:r>
              <a:rPr lang="en-US" altLang="zh-CN" smtClean="0"/>
              <a:t>SKW</a:t>
            </a:r>
            <a:endParaRPr lang="zh-CN" altLang="en-US"/>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6598</Words>
  <Application>WPS Presentation</Application>
  <PresentationFormat>On-screen Show (4:3)</PresentationFormat>
  <Paragraphs>324</Paragraphs>
  <Slides>29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29</vt:i4>
      </vt:variant>
    </vt:vector>
  </HeadingPairs>
  <TitlesOfParts>
    <vt:vector size="47" baseType="lpstr">
      <vt:lpstr>Arial</vt:lpstr>
      <vt:lpstr>SimSun</vt:lpstr>
      <vt:lpstr>Wingdings</vt:lpstr>
      <vt:lpstr>Arial</vt:lpstr>
      <vt:lpstr>Times New Roman</vt:lpstr>
      <vt:lpstr>Garamond</vt:lpstr>
      <vt:lpstr>小米兰亭 Light</vt:lpstr>
      <vt:lpstr>Segoe Print</vt:lpstr>
      <vt:lpstr>Algerian</vt:lpstr>
      <vt:lpstr>Noto Sans Oriya UI</vt:lpstr>
      <vt:lpstr>Noto Sans SC Regular</vt:lpstr>
      <vt:lpstr>Noto Sans Lao</vt:lpstr>
      <vt:lpstr>Noto Sans KR Regular</vt:lpstr>
      <vt:lpstr>Calibri</vt:lpstr>
      <vt:lpstr>Microsoft YaHei</vt:lpstr>
      <vt:lpstr>Arial Unicode MS</vt:lpstr>
      <vt:lpstr>Calibri Light</vt:lpstr>
      <vt:lpstr>Office Theme</vt:lpstr>
      <vt:lpstr>PowerPoint 演示文稿</vt:lpstr>
      <vt:lpstr>Assessment of Lumbar Spine</vt:lpstr>
      <vt:lpstr>Objectives</vt:lpstr>
      <vt:lpstr>INTRODUCTION</vt:lpstr>
      <vt:lpstr>DEMOGRAPHIC DATA</vt:lpstr>
      <vt:lpstr>CHIEF COMPLAINTS</vt:lpstr>
      <vt:lpstr>HISTORY OF PRESENTING ILLNESS</vt:lpstr>
      <vt:lpstr>PAIN ASSESSMENT</vt:lpstr>
      <vt:lpstr>CONTD..</vt:lpstr>
      <vt:lpstr>CONTD</vt:lpstr>
      <vt:lpstr> </vt:lpstr>
      <vt:lpstr>PowerPoint 演示文稿</vt:lpstr>
      <vt:lpstr>GENERAL PHYSICAL EXAMINATION</vt:lpstr>
      <vt:lpstr>PowerPoint 演示文稿</vt:lpstr>
      <vt:lpstr>PELVIC CROSSED SYNDROME</vt:lpstr>
      <vt:lpstr>STEP DEFORMITY</vt:lpstr>
      <vt:lpstr>SACRALIZATION </vt:lpstr>
      <vt:lpstr>LUMBARIZATION</vt:lpstr>
      <vt:lpstr>LOCAL PHYSICAL EXAMINATION</vt:lpstr>
      <vt:lpstr>CONTD..</vt:lpstr>
      <vt:lpstr>JOINT EXAMINATION</vt:lpstr>
      <vt:lpstr>JOINT PLAY - PPIVMs</vt:lpstr>
      <vt:lpstr>PAIVMs</vt:lpstr>
      <vt:lpstr>MUSCLE EXAMINATION</vt:lpstr>
      <vt:lpstr>NERVE EXAMINATION</vt:lpstr>
      <vt:lpstr>PowerPoint 演示文稿</vt:lpstr>
      <vt:lpstr>CONTD..</vt:lpstr>
      <vt:lpstr>Summary &amp; Questions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Lumbar Spine</dc:title>
  <dc:creator>Redmi Note 3</dc:creator>
  <cp:lastModifiedBy>HP</cp:lastModifiedBy>
  <cp:revision>13</cp:revision>
  <dcterms:created xsi:type="dcterms:W3CDTF">2015-05-08T06:30:00Z</dcterms:created>
  <dcterms:modified xsi:type="dcterms:W3CDTF">2024-06-20T04:37:59Z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62F9EE2E5FF340DA83C5837A861B4F29_12</vt:lpwstr>
  </property>
  <property fmtid="{D5CDD505-2E9C-101B-9397-08002B2CF9AE}" pid="3" name="KSOProductBuildVer">
    <vt:lpwstr>1033-12.2.0.17119</vt:lpwstr>
  </property>
</Properties>
</file>